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408" r:id="rId2"/>
    <p:sldId id="518" r:id="rId3"/>
    <p:sldId id="520" r:id="rId4"/>
    <p:sldId id="492" r:id="rId5"/>
    <p:sldId id="522" r:id="rId6"/>
    <p:sldId id="494" r:id="rId7"/>
    <p:sldId id="523" r:id="rId8"/>
    <p:sldId id="524" r:id="rId9"/>
    <p:sldId id="496" r:id="rId10"/>
    <p:sldId id="429" r:id="rId11"/>
    <p:sldId id="34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B43EACF-A8CF-45FE-9BA0-0B727B90E703}">
          <p14:sldIdLst>
            <p14:sldId id="408"/>
            <p14:sldId id="518"/>
            <p14:sldId id="520"/>
            <p14:sldId id="492"/>
            <p14:sldId id="522"/>
            <p14:sldId id="494"/>
            <p14:sldId id="523"/>
            <p14:sldId id="524"/>
            <p14:sldId id="496"/>
            <p14:sldId id="429"/>
            <p14:sldId id="3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dre, Rohit Vivek" initials="GRV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96"/>
    <a:srgbClr val="FFFF66"/>
    <a:srgbClr val="FF6600"/>
    <a:srgbClr val="FFFF99"/>
    <a:srgbClr val="FF7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36" autoAdjust="0"/>
    <p:restoredTop sz="89299" autoAdjust="0"/>
  </p:normalViewPr>
  <p:slideViewPr>
    <p:cSldViewPr snapToGrid="0" snapToObjects="1">
      <p:cViewPr varScale="1">
        <p:scale>
          <a:sx n="65" d="100"/>
          <a:sy n="65" d="100"/>
        </p:scale>
        <p:origin x="1472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C97A72-FD73-427D-ADE6-E6EB8D5A3BD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9D3F04-071D-47CA-A226-954733E9D0F9}">
      <dgm:prSet phldrT="[Text]" custT="1"/>
      <dgm:spPr/>
      <dgm:t>
        <a:bodyPr/>
        <a:lstStyle/>
        <a:p>
          <a:r>
            <a:rPr lang="en-US" sz="1800" dirty="0"/>
            <a:t>Serves as indicative guidance</a:t>
          </a:r>
        </a:p>
      </dgm:t>
    </dgm:pt>
    <dgm:pt modelId="{E00CAFF5-ED5F-4A84-9FD4-712D05D8F9D6}" type="parTrans" cxnId="{54B0B0AA-719D-4F78-9698-71869DC51EB9}">
      <dgm:prSet/>
      <dgm:spPr/>
      <dgm:t>
        <a:bodyPr/>
        <a:lstStyle/>
        <a:p>
          <a:endParaRPr lang="en-US" sz="1800"/>
        </a:p>
      </dgm:t>
    </dgm:pt>
    <dgm:pt modelId="{558E420E-0B29-48B3-8EDA-1FA3EC2E5AF7}" type="sibTrans" cxnId="{54B0B0AA-719D-4F78-9698-71869DC51EB9}">
      <dgm:prSet custT="1"/>
      <dgm:spPr/>
      <dgm:t>
        <a:bodyPr/>
        <a:lstStyle/>
        <a:p>
          <a:endParaRPr lang="en-US" sz="1800"/>
        </a:p>
      </dgm:t>
    </dgm:pt>
    <dgm:pt modelId="{3A424B18-87C1-428D-B9FD-B98C17516E18}">
      <dgm:prSet phldrT="[Text]" custT="1"/>
      <dgm:spPr/>
      <dgm:t>
        <a:bodyPr/>
        <a:lstStyle/>
        <a:p>
          <a:r>
            <a:rPr lang="en-US" sz="1800" dirty="0"/>
            <a:t>that focuses the attention </a:t>
          </a:r>
        </a:p>
      </dgm:t>
    </dgm:pt>
    <dgm:pt modelId="{A8E9FC49-257B-41E5-A274-7274DE0574B6}" type="parTrans" cxnId="{7F6691D2-7744-46C1-B356-599D51A2A753}">
      <dgm:prSet/>
      <dgm:spPr/>
      <dgm:t>
        <a:bodyPr/>
        <a:lstStyle/>
        <a:p>
          <a:endParaRPr lang="en-US" sz="1800"/>
        </a:p>
      </dgm:t>
    </dgm:pt>
    <dgm:pt modelId="{D1A42DBA-3B0C-4CB9-ADA4-12CB41EF8F02}" type="sibTrans" cxnId="{7F6691D2-7744-46C1-B356-599D51A2A753}">
      <dgm:prSet custT="1"/>
      <dgm:spPr/>
      <dgm:t>
        <a:bodyPr/>
        <a:lstStyle/>
        <a:p>
          <a:endParaRPr lang="en-US" sz="1800"/>
        </a:p>
      </dgm:t>
    </dgm:pt>
    <dgm:pt modelId="{915A070A-FCC9-428F-A315-7AC092458208}">
      <dgm:prSet phldrT="[Text]" custT="1"/>
      <dgm:spPr/>
      <dgm:t>
        <a:bodyPr lIns="36000" rIns="36000"/>
        <a:lstStyle/>
        <a:p>
          <a:r>
            <a:rPr lang="en-US" sz="1800" dirty="0"/>
            <a:t>of policy makers and private industry</a:t>
          </a:r>
        </a:p>
      </dgm:t>
    </dgm:pt>
    <dgm:pt modelId="{AB88F792-695C-45EB-AEB8-2C1C4B4D9A7A}" type="parTrans" cxnId="{BDAB8AB1-88BF-4119-8448-F8BA50E5BCEC}">
      <dgm:prSet/>
      <dgm:spPr/>
      <dgm:t>
        <a:bodyPr/>
        <a:lstStyle/>
        <a:p>
          <a:endParaRPr lang="en-US" sz="1800"/>
        </a:p>
      </dgm:t>
    </dgm:pt>
    <dgm:pt modelId="{8224B043-D44A-4CDE-A2BB-6B03808C4263}" type="sibTrans" cxnId="{BDAB8AB1-88BF-4119-8448-F8BA50E5BCEC}">
      <dgm:prSet custT="1"/>
      <dgm:spPr/>
      <dgm:t>
        <a:bodyPr/>
        <a:lstStyle/>
        <a:p>
          <a:endParaRPr lang="en-US" sz="1800"/>
        </a:p>
      </dgm:t>
    </dgm:pt>
    <dgm:pt modelId="{92B6F701-4C4D-4748-A5E3-9608519ECB06}">
      <dgm:prSet phldrT="[Text]" custT="1"/>
      <dgm:spPr/>
      <dgm:t>
        <a:bodyPr/>
        <a:lstStyle/>
        <a:p>
          <a:r>
            <a:rPr lang="en-US" sz="1800" dirty="0"/>
            <a:t>into developing India’s offshore wind sector</a:t>
          </a:r>
        </a:p>
      </dgm:t>
    </dgm:pt>
    <dgm:pt modelId="{2E7F6AA3-C997-478A-A1BA-D39C2B6BF049}" type="parTrans" cxnId="{B99DE9BB-FB48-4243-B45D-57FBCCEB65E0}">
      <dgm:prSet/>
      <dgm:spPr/>
      <dgm:t>
        <a:bodyPr/>
        <a:lstStyle/>
        <a:p>
          <a:endParaRPr lang="en-US" sz="1800"/>
        </a:p>
      </dgm:t>
    </dgm:pt>
    <dgm:pt modelId="{40A6ADC1-606B-4403-AE52-60209DB088DF}" type="sibTrans" cxnId="{B99DE9BB-FB48-4243-B45D-57FBCCEB65E0}">
      <dgm:prSet custT="1"/>
      <dgm:spPr/>
      <dgm:t>
        <a:bodyPr/>
        <a:lstStyle/>
        <a:p>
          <a:endParaRPr lang="en-US" sz="1800"/>
        </a:p>
      </dgm:t>
    </dgm:pt>
    <dgm:pt modelId="{A8243EC6-A12F-4560-B533-5D699A8913A9}">
      <dgm:prSet phldrT="[Text]" custT="1"/>
      <dgm:spPr/>
      <dgm:t>
        <a:bodyPr/>
        <a:lstStyle/>
        <a:p>
          <a:r>
            <a:rPr lang="en-US" sz="1800" dirty="0"/>
            <a:t>along with entire ancillary infra. and supply chain to scale</a:t>
          </a:r>
        </a:p>
      </dgm:t>
    </dgm:pt>
    <dgm:pt modelId="{EB3890D1-4723-43D5-BB1F-53093AACF6A9}" type="parTrans" cxnId="{42F86349-588D-49BE-A079-DA2BA4F81D3E}">
      <dgm:prSet/>
      <dgm:spPr/>
      <dgm:t>
        <a:bodyPr/>
        <a:lstStyle/>
        <a:p>
          <a:endParaRPr lang="en-US" sz="1800"/>
        </a:p>
      </dgm:t>
    </dgm:pt>
    <dgm:pt modelId="{A062194D-3DA3-42ED-9A8E-FF40BB0FD943}" type="sibTrans" cxnId="{42F86349-588D-49BE-A079-DA2BA4F81D3E}">
      <dgm:prSet/>
      <dgm:spPr/>
      <dgm:t>
        <a:bodyPr/>
        <a:lstStyle/>
        <a:p>
          <a:endParaRPr lang="en-US" sz="1800"/>
        </a:p>
      </dgm:t>
    </dgm:pt>
    <dgm:pt modelId="{C4CBE013-07FC-4A07-863E-014F69CA34B9}" type="pres">
      <dgm:prSet presAssocID="{43C97A72-FD73-427D-ADE6-E6EB8D5A3BD5}" presName="outerComposite" presStyleCnt="0">
        <dgm:presLayoutVars>
          <dgm:chMax val="5"/>
          <dgm:dir/>
          <dgm:resizeHandles val="exact"/>
        </dgm:presLayoutVars>
      </dgm:prSet>
      <dgm:spPr/>
    </dgm:pt>
    <dgm:pt modelId="{7AC486B4-8A85-473A-897A-AC6BFBB62041}" type="pres">
      <dgm:prSet presAssocID="{43C97A72-FD73-427D-ADE6-E6EB8D5A3BD5}" presName="dummyMaxCanvas" presStyleCnt="0">
        <dgm:presLayoutVars/>
      </dgm:prSet>
      <dgm:spPr/>
    </dgm:pt>
    <dgm:pt modelId="{3B9F52D2-226C-477D-9197-290C5421D2A5}" type="pres">
      <dgm:prSet presAssocID="{43C97A72-FD73-427D-ADE6-E6EB8D5A3BD5}" presName="FiveNodes_1" presStyleLbl="node1" presStyleIdx="0" presStyleCnt="5" custScaleY="83431">
        <dgm:presLayoutVars>
          <dgm:bulletEnabled val="1"/>
        </dgm:presLayoutVars>
      </dgm:prSet>
      <dgm:spPr/>
    </dgm:pt>
    <dgm:pt modelId="{BE007B23-A4FB-49F7-B2E7-ED0600BEB65C}" type="pres">
      <dgm:prSet presAssocID="{43C97A72-FD73-427D-ADE6-E6EB8D5A3BD5}" presName="FiveNodes_2" presStyleLbl="node1" presStyleIdx="1" presStyleCnt="5" custScaleY="83431">
        <dgm:presLayoutVars>
          <dgm:bulletEnabled val="1"/>
        </dgm:presLayoutVars>
      </dgm:prSet>
      <dgm:spPr/>
    </dgm:pt>
    <dgm:pt modelId="{5F05C5CC-F04F-4A2D-A6C3-4450AF87C5E5}" type="pres">
      <dgm:prSet presAssocID="{43C97A72-FD73-427D-ADE6-E6EB8D5A3BD5}" presName="FiveNodes_3" presStyleLbl="node1" presStyleIdx="2" presStyleCnt="5" custScaleY="83431">
        <dgm:presLayoutVars>
          <dgm:bulletEnabled val="1"/>
        </dgm:presLayoutVars>
      </dgm:prSet>
      <dgm:spPr/>
    </dgm:pt>
    <dgm:pt modelId="{0116EE50-EF34-43A5-9A14-BA045CE1920B}" type="pres">
      <dgm:prSet presAssocID="{43C97A72-FD73-427D-ADE6-E6EB8D5A3BD5}" presName="FiveNodes_4" presStyleLbl="node1" presStyleIdx="3" presStyleCnt="5" custScaleY="83431">
        <dgm:presLayoutVars>
          <dgm:bulletEnabled val="1"/>
        </dgm:presLayoutVars>
      </dgm:prSet>
      <dgm:spPr/>
    </dgm:pt>
    <dgm:pt modelId="{6277B419-070E-46CC-8E2F-319BE9ED0A59}" type="pres">
      <dgm:prSet presAssocID="{43C97A72-FD73-427D-ADE6-E6EB8D5A3BD5}" presName="FiveNodes_5" presStyleLbl="node1" presStyleIdx="4" presStyleCnt="5" custScaleY="83431">
        <dgm:presLayoutVars>
          <dgm:bulletEnabled val="1"/>
        </dgm:presLayoutVars>
      </dgm:prSet>
      <dgm:spPr/>
    </dgm:pt>
    <dgm:pt modelId="{7A093CD7-FE30-43F3-BEA0-FBAFD04DF0F7}" type="pres">
      <dgm:prSet presAssocID="{43C97A72-FD73-427D-ADE6-E6EB8D5A3BD5}" presName="FiveConn_1-2" presStyleLbl="fgAccFollowNode1" presStyleIdx="0" presStyleCnt="4">
        <dgm:presLayoutVars>
          <dgm:bulletEnabled val="1"/>
        </dgm:presLayoutVars>
      </dgm:prSet>
      <dgm:spPr/>
    </dgm:pt>
    <dgm:pt modelId="{2680D587-2A6F-46AE-9A68-D4DC89E94899}" type="pres">
      <dgm:prSet presAssocID="{43C97A72-FD73-427D-ADE6-E6EB8D5A3BD5}" presName="FiveConn_2-3" presStyleLbl="fgAccFollowNode1" presStyleIdx="1" presStyleCnt="4">
        <dgm:presLayoutVars>
          <dgm:bulletEnabled val="1"/>
        </dgm:presLayoutVars>
      </dgm:prSet>
      <dgm:spPr/>
    </dgm:pt>
    <dgm:pt modelId="{88F33682-FCB8-4744-A127-4DCC16351FB8}" type="pres">
      <dgm:prSet presAssocID="{43C97A72-FD73-427D-ADE6-E6EB8D5A3BD5}" presName="FiveConn_3-4" presStyleLbl="fgAccFollowNode1" presStyleIdx="2" presStyleCnt="4">
        <dgm:presLayoutVars>
          <dgm:bulletEnabled val="1"/>
        </dgm:presLayoutVars>
      </dgm:prSet>
      <dgm:spPr/>
    </dgm:pt>
    <dgm:pt modelId="{5D97C499-3009-42B1-A91F-AFC11D71A48F}" type="pres">
      <dgm:prSet presAssocID="{43C97A72-FD73-427D-ADE6-E6EB8D5A3BD5}" presName="FiveConn_4-5" presStyleLbl="fgAccFollowNode1" presStyleIdx="3" presStyleCnt="4">
        <dgm:presLayoutVars>
          <dgm:bulletEnabled val="1"/>
        </dgm:presLayoutVars>
      </dgm:prSet>
      <dgm:spPr/>
    </dgm:pt>
    <dgm:pt modelId="{7BCAC2B1-EFDB-4B51-84BA-C5657C7B38A3}" type="pres">
      <dgm:prSet presAssocID="{43C97A72-FD73-427D-ADE6-E6EB8D5A3BD5}" presName="FiveNodes_1_text" presStyleLbl="node1" presStyleIdx="4" presStyleCnt="5">
        <dgm:presLayoutVars>
          <dgm:bulletEnabled val="1"/>
        </dgm:presLayoutVars>
      </dgm:prSet>
      <dgm:spPr/>
    </dgm:pt>
    <dgm:pt modelId="{66E96278-79D1-4515-BD73-4A8CF951468E}" type="pres">
      <dgm:prSet presAssocID="{43C97A72-FD73-427D-ADE6-E6EB8D5A3BD5}" presName="FiveNodes_2_text" presStyleLbl="node1" presStyleIdx="4" presStyleCnt="5">
        <dgm:presLayoutVars>
          <dgm:bulletEnabled val="1"/>
        </dgm:presLayoutVars>
      </dgm:prSet>
      <dgm:spPr/>
    </dgm:pt>
    <dgm:pt modelId="{1DFD3FFC-9BA3-4C0E-ADC5-0ABB58A64434}" type="pres">
      <dgm:prSet presAssocID="{43C97A72-FD73-427D-ADE6-E6EB8D5A3BD5}" presName="FiveNodes_3_text" presStyleLbl="node1" presStyleIdx="4" presStyleCnt="5">
        <dgm:presLayoutVars>
          <dgm:bulletEnabled val="1"/>
        </dgm:presLayoutVars>
      </dgm:prSet>
      <dgm:spPr/>
    </dgm:pt>
    <dgm:pt modelId="{74E19216-5003-4A6B-AB4C-D30A81DBE48A}" type="pres">
      <dgm:prSet presAssocID="{43C97A72-FD73-427D-ADE6-E6EB8D5A3BD5}" presName="FiveNodes_4_text" presStyleLbl="node1" presStyleIdx="4" presStyleCnt="5">
        <dgm:presLayoutVars>
          <dgm:bulletEnabled val="1"/>
        </dgm:presLayoutVars>
      </dgm:prSet>
      <dgm:spPr/>
    </dgm:pt>
    <dgm:pt modelId="{6C462E14-E43B-4AE1-8D04-552629DC0A1A}" type="pres">
      <dgm:prSet presAssocID="{43C97A72-FD73-427D-ADE6-E6EB8D5A3BD5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50F66E18-60DB-4EC6-AFF4-199958A3DCAF}" type="presOf" srcId="{92B6F701-4C4D-4748-A5E3-9608519ECB06}" destId="{74E19216-5003-4A6B-AB4C-D30A81DBE48A}" srcOrd="1" destOrd="0" presId="urn:microsoft.com/office/officeart/2005/8/layout/vProcess5"/>
    <dgm:cxn modelId="{D1A20D29-96FC-46F2-89AA-85D694F04EE8}" type="presOf" srcId="{A8243EC6-A12F-4560-B533-5D699A8913A9}" destId="{6277B419-070E-46CC-8E2F-319BE9ED0A59}" srcOrd="0" destOrd="0" presId="urn:microsoft.com/office/officeart/2005/8/layout/vProcess5"/>
    <dgm:cxn modelId="{71190D2F-0A58-4F81-BF0C-D1C188EBD87C}" type="presOf" srcId="{A99D3F04-071D-47CA-A226-954733E9D0F9}" destId="{7BCAC2B1-EFDB-4B51-84BA-C5657C7B38A3}" srcOrd="1" destOrd="0" presId="urn:microsoft.com/office/officeart/2005/8/layout/vProcess5"/>
    <dgm:cxn modelId="{3783272F-E523-4711-BC52-B8A39065C8DD}" type="presOf" srcId="{915A070A-FCC9-428F-A315-7AC092458208}" destId="{5F05C5CC-F04F-4A2D-A6C3-4450AF87C5E5}" srcOrd="0" destOrd="0" presId="urn:microsoft.com/office/officeart/2005/8/layout/vProcess5"/>
    <dgm:cxn modelId="{41F34C3C-DC10-4238-AF3E-E456AE1A4F1B}" type="presOf" srcId="{D1A42DBA-3B0C-4CB9-ADA4-12CB41EF8F02}" destId="{2680D587-2A6F-46AE-9A68-D4DC89E94899}" srcOrd="0" destOrd="0" presId="urn:microsoft.com/office/officeart/2005/8/layout/vProcess5"/>
    <dgm:cxn modelId="{B1C14142-B58A-4BEF-ACB4-929F7874BF5D}" type="presOf" srcId="{3A424B18-87C1-428D-B9FD-B98C17516E18}" destId="{66E96278-79D1-4515-BD73-4A8CF951468E}" srcOrd="1" destOrd="0" presId="urn:microsoft.com/office/officeart/2005/8/layout/vProcess5"/>
    <dgm:cxn modelId="{F1B7E042-E508-4693-8937-5A56C606D54E}" type="presOf" srcId="{92B6F701-4C4D-4748-A5E3-9608519ECB06}" destId="{0116EE50-EF34-43A5-9A14-BA045CE1920B}" srcOrd="0" destOrd="0" presId="urn:microsoft.com/office/officeart/2005/8/layout/vProcess5"/>
    <dgm:cxn modelId="{42F86349-588D-49BE-A079-DA2BA4F81D3E}" srcId="{43C97A72-FD73-427D-ADE6-E6EB8D5A3BD5}" destId="{A8243EC6-A12F-4560-B533-5D699A8913A9}" srcOrd="4" destOrd="0" parTransId="{EB3890D1-4723-43D5-BB1F-53093AACF6A9}" sibTransId="{A062194D-3DA3-42ED-9A8E-FF40BB0FD943}"/>
    <dgm:cxn modelId="{15040D73-9CAC-45E7-9479-1CDF2D47AA98}" type="presOf" srcId="{A99D3F04-071D-47CA-A226-954733E9D0F9}" destId="{3B9F52D2-226C-477D-9197-290C5421D2A5}" srcOrd="0" destOrd="0" presId="urn:microsoft.com/office/officeart/2005/8/layout/vProcess5"/>
    <dgm:cxn modelId="{941A1D90-D727-4F60-BCEA-F67E518F95E6}" type="presOf" srcId="{8224B043-D44A-4CDE-A2BB-6B03808C4263}" destId="{88F33682-FCB8-4744-A127-4DCC16351FB8}" srcOrd="0" destOrd="0" presId="urn:microsoft.com/office/officeart/2005/8/layout/vProcess5"/>
    <dgm:cxn modelId="{9AD349A6-D5E9-4746-8EF8-F3637E5E83A3}" type="presOf" srcId="{40A6ADC1-606B-4403-AE52-60209DB088DF}" destId="{5D97C499-3009-42B1-A91F-AFC11D71A48F}" srcOrd="0" destOrd="0" presId="urn:microsoft.com/office/officeart/2005/8/layout/vProcess5"/>
    <dgm:cxn modelId="{54B0B0AA-719D-4F78-9698-71869DC51EB9}" srcId="{43C97A72-FD73-427D-ADE6-E6EB8D5A3BD5}" destId="{A99D3F04-071D-47CA-A226-954733E9D0F9}" srcOrd="0" destOrd="0" parTransId="{E00CAFF5-ED5F-4A84-9FD4-712D05D8F9D6}" sibTransId="{558E420E-0B29-48B3-8EDA-1FA3EC2E5AF7}"/>
    <dgm:cxn modelId="{BDAB8AB1-88BF-4119-8448-F8BA50E5BCEC}" srcId="{43C97A72-FD73-427D-ADE6-E6EB8D5A3BD5}" destId="{915A070A-FCC9-428F-A315-7AC092458208}" srcOrd="2" destOrd="0" parTransId="{AB88F792-695C-45EB-AEB8-2C1C4B4D9A7A}" sibTransId="{8224B043-D44A-4CDE-A2BB-6B03808C4263}"/>
    <dgm:cxn modelId="{B99DE9BB-FB48-4243-B45D-57FBCCEB65E0}" srcId="{43C97A72-FD73-427D-ADE6-E6EB8D5A3BD5}" destId="{92B6F701-4C4D-4748-A5E3-9608519ECB06}" srcOrd="3" destOrd="0" parTransId="{2E7F6AA3-C997-478A-A1BA-D39C2B6BF049}" sibTransId="{40A6ADC1-606B-4403-AE52-60209DB088DF}"/>
    <dgm:cxn modelId="{A738D9C0-AEDA-4B6C-960D-86B97C1F446B}" type="presOf" srcId="{915A070A-FCC9-428F-A315-7AC092458208}" destId="{1DFD3FFC-9BA3-4C0E-ADC5-0ABB58A64434}" srcOrd="1" destOrd="0" presId="urn:microsoft.com/office/officeart/2005/8/layout/vProcess5"/>
    <dgm:cxn modelId="{868C75C3-BC16-4A8C-8C84-48B13EF4AE49}" type="presOf" srcId="{A8243EC6-A12F-4560-B533-5D699A8913A9}" destId="{6C462E14-E43B-4AE1-8D04-552629DC0A1A}" srcOrd="1" destOrd="0" presId="urn:microsoft.com/office/officeart/2005/8/layout/vProcess5"/>
    <dgm:cxn modelId="{D31052C4-8EEA-48FA-8EC5-9FDF952B6940}" type="presOf" srcId="{3A424B18-87C1-428D-B9FD-B98C17516E18}" destId="{BE007B23-A4FB-49F7-B2E7-ED0600BEB65C}" srcOrd="0" destOrd="0" presId="urn:microsoft.com/office/officeart/2005/8/layout/vProcess5"/>
    <dgm:cxn modelId="{7F6691D2-7744-46C1-B356-599D51A2A753}" srcId="{43C97A72-FD73-427D-ADE6-E6EB8D5A3BD5}" destId="{3A424B18-87C1-428D-B9FD-B98C17516E18}" srcOrd="1" destOrd="0" parTransId="{A8E9FC49-257B-41E5-A274-7274DE0574B6}" sibTransId="{D1A42DBA-3B0C-4CB9-ADA4-12CB41EF8F02}"/>
    <dgm:cxn modelId="{380448E7-9DFF-4711-A2D3-E460B9CE5CAD}" type="presOf" srcId="{43C97A72-FD73-427D-ADE6-E6EB8D5A3BD5}" destId="{C4CBE013-07FC-4A07-863E-014F69CA34B9}" srcOrd="0" destOrd="0" presId="urn:microsoft.com/office/officeart/2005/8/layout/vProcess5"/>
    <dgm:cxn modelId="{7795D6EC-0437-4C64-990B-7DB94DBCA965}" type="presOf" srcId="{558E420E-0B29-48B3-8EDA-1FA3EC2E5AF7}" destId="{7A093CD7-FE30-43F3-BEA0-FBAFD04DF0F7}" srcOrd="0" destOrd="0" presId="urn:microsoft.com/office/officeart/2005/8/layout/vProcess5"/>
    <dgm:cxn modelId="{5F76BBAF-0C12-4437-A9A8-161FFFDAD75E}" type="presParOf" srcId="{C4CBE013-07FC-4A07-863E-014F69CA34B9}" destId="{7AC486B4-8A85-473A-897A-AC6BFBB62041}" srcOrd="0" destOrd="0" presId="urn:microsoft.com/office/officeart/2005/8/layout/vProcess5"/>
    <dgm:cxn modelId="{3EA4B63D-0D94-41EE-BBB3-C81EDACF7090}" type="presParOf" srcId="{C4CBE013-07FC-4A07-863E-014F69CA34B9}" destId="{3B9F52D2-226C-477D-9197-290C5421D2A5}" srcOrd="1" destOrd="0" presId="urn:microsoft.com/office/officeart/2005/8/layout/vProcess5"/>
    <dgm:cxn modelId="{DA79E9BA-3AA8-4B94-8E38-C39F42ED042F}" type="presParOf" srcId="{C4CBE013-07FC-4A07-863E-014F69CA34B9}" destId="{BE007B23-A4FB-49F7-B2E7-ED0600BEB65C}" srcOrd="2" destOrd="0" presId="urn:microsoft.com/office/officeart/2005/8/layout/vProcess5"/>
    <dgm:cxn modelId="{ED747518-60FE-4217-9EA8-4EAAC9307F82}" type="presParOf" srcId="{C4CBE013-07FC-4A07-863E-014F69CA34B9}" destId="{5F05C5CC-F04F-4A2D-A6C3-4450AF87C5E5}" srcOrd="3" destOrd="0" presId="urn:microsoft.com/office/officeart/2005/8/layout/vProcess5"/>
    <dgm:cxn modelId="{041C6550-0E08-4EE5-ACC2-D0E9E367B9B8}" type="presParOf" srcId="{C4CBE013-07FC-4A07-863E-014F69CA34B9}" destId="{0116EE50-EF34-43A5-9A14-BA045CE1920B}" srcOrd="4" destOrd="0" presId="urn:microsoft.com/office/officeart/2005/8/layout/vProcess5"/>
    <dgm:cxn modelId="{89D70E06-6E3C-4223-B377-ECA195AE2558}" type="presParOf" srcId="{C4CBE013-07FC-4A07-863E-014F69CA34B9}" destId="{6277B419-070E-46CC-8E2F-319BE9ED0A59}" srcOrd="5" destOrd="0" presId="urn:microsoft.com/office/officeart/2005/8/layout/vProcess5"/>
    <dgm:cxn modelId="{FB2D1FD6-5F8B-411C-8886-A99FCDE3FDDB}" type="presParOf" srcId="{C4CBE013-07FC-4A07-863E-014F69CA34B9}" destId="{7A093CD7-FE30-43F3-BEA0-FBAFD04DF0F7}" srcOrd="6" destOrd="0" presId="urn:microsoft.com/office/officeart/2005/8/layout/vProcess5"/>
    <dgm:cxn modelId="{20BB31D7-CDC3-4183-9EA5-E468E0E12152}" type="presParOf" srcId="{C4CBE013-07FC-4A07-863E-014F69CA34B9}" destId="{2680D587-2A6F-46AE-9A68-D4DC89E94899}" srcOrd="7" destOrd="0" presId="urn:microsoft.com/office/officeart/2005/8/layout/vProcess5"/>
    <dgm:cxn modelId="{1A702D16-FD24-4920-9249-4D013204CCE4}" type="presParOf" srcId="{C4CBE013-07FC-4A07-863E-014F69CA34B9}" destId="{88F33682-FCB8-4744-A127-4DCC16351FB8}" srcOrd="8" destOrd="0" presId="urn:microsoft.com/office/officeart/2005/8/layout/vProcess5"/>
    <dgm:cxn modelId="{7C29724A-8B0F-4E31-BE83-248B2DDD18B5}" type="presParOf" srcId="{C4CBE013-07FC-4A07-863E-014F69CA34B9}" destId="{5D97C499-3009-42B1-A91F-AFC11D71A48F}" srcOrd="9" destOrd="0" presId="urn:microsoft.com/office/officeart/2005/8/layout/vProcess5"/>
    <dgm:cxn modelId="{4812ABB7-9EDF-4D57-ABA6-E133AF8A6BBD}" type="presParOf" srcId="{C4CBE013-07FC-4A07-863E-014F69CA34B9}" destId="{7BCAC2B1-EFDB-4B51-84BA-C5657C7B38A3}" srcOrd="10" destOrd="0" presId="urn:microsoft.com/office/officeart/2005/8/layout/vProcess5"/>
    <dgm:cxn modelId="{1E98A004-5AE9-404C-8E2D-9B5DDB73FA5D}" type="presParOf" srcId="{C4CBE013-07FC-4A07-863E-014F69CA34B9}" destId="{66E96278-79D1-4515-BD73-4A8CF951468E}" srcOrd="11" destOrd="0" presId="urn:microsoft.com/office/officeart/2005/8/layout/vProcess5"/>
    <dgm:cxn modelId="{819A91EA-C6E3-416C-A45F-B4B7596AFFFF}" type="presParOf" srcId="{C4CBE013-07FC-4A07-863E-014F69CA34B9}" destId="{1DFD3FFC-9BA3-4C0E-ADC5-0ABB58A64434}" srcOrd="12" destOrd="0" presId="urn:microsoft.com/office/officeart/2005/8/layout/vProcess5"/>
    <dgm:cxn modelId="{54B4FABA-D2BF-480C-B05F-7FE0D8D94CA5}" type="presParOf" srcId="{C4CBE013-07FC-4A07-863E-014F69CA34B9}" destId="{74E19216-5003-4A6B-AB4C-D30A81DBE48A}" srcOrd="13" destOrd="0" presId="urn:microsoft.com/office/officeart/2005/8/layout/vProcess5"/>
    <dgm:cxn modelId="{EA4EB97B-FD13-4BBF-B9CF-936ED6C19B09}" type="presParOf" srcId="{C4CBE013-07FC-4A07-863E-014F69CA34B9}" destId="{6C462E14-E43B-4AE1-8D04-552629DC0A1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0C0F7D-9812-421D-8A78-7F1BBB88E79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A96C19-989E-4DE3-9BF5-5ADDF1B9FEB0}">
      <dgm:prSet phldrT="[Text]" custT="1"/>
      <dgm:spPr>
        <a:solidFill>
          <a:srgbClr val="99D6F0"/>
        </a:solidFill>
        <a:ln>
          <a:noFill/>
        </a:ln>
      </dgm:spPr>
      <dgm:t>
        <a:bodyPr lIns="36000" tIns="36000" rIns="36000" bIns="36000"/>
        <a:lstStyle/>
        <a:p>
          <a:r>
            <a:rPr lang="en-US" sz="1800" b="1" dirty="0">
              <a:solidFill>
                <a:srgbClr val="FFFFFF"/>
              </a:solidFill>
            </a:rPr>
            <a:t>Complex development process</a:t>
          </a:r>
        </a:p>
      </dgm:t>
    </dgm:pt>
    <dgm:pt modelId="{D0B3BF3C-3B00-4070-A33D-770A98BBA40C}" type="parTrans" cxnId="{31E6DA8E-4907-4ADA-B5F8-7BAF7CEEEC95}">
      <dgm:prSet/>
      <dgm:spPr/>
      <dgm:t>
        <a:bodyPr/>
        <a:lstStyle/>
        <a:p>
          <a:endParaRPr lang="en-US" sz="1800" b="1">
            <a:solidFill>
              <a:srgbClr val="FFFFFF"/>
            </a:solidFill>
          </a:endParaRPr>
        </a:p>
      </dgm:t>
    </dgm:pt>
    <dgm:pt modelId="{421C3C72-2BA1-4AD1-80BD-F539128D8F9F}" type="sibTrans" cxnId="{31E6DA8E-4907-4ADA-B5F8-7BAF7CEEEC95}">
      <dgm:prSet/>
      <dgm:spPr/>
      <dgm:t>
        <a:bodyPr/>
        <a:lstStyle/>
        <a:p>
          <a:endParaRPr lang="en-US" sz="1800" b="1">
            <a:solidFill>
              <a:srgbClr val="FFFFFF"/>
            </a:solidFill>
          </a:endParaRPr>
        </a:p>
      </dgm:t>
    </dgm:pt>
    <dgm:pt modelId="{5A5A9586-5AFE-446D-89CD-75F64436442A}">
      <dgm:prSet phldrT="[Text]" custT="1"/>
      <dgm:spPr>
        <a:solidFill>
          <a:srgbClr val="99D6F0"/>
        </a:solidFill>
        <a:ln>
          <a:noFill/>
        </a:ln>
      </dgm:spPr>
      <dgm:t>
        <a:bodyPr lIns="36000" tIns="36000" rIns="36000" bIns="36000"/>
        <a:lstStyle/>
        <a:p>
          <a:r>
            <a:rPr lang="en-US" sz="1800" b="1" dirty="0">
              <a:solidFill>
                <a:srgbClr val="FFFFFF"/>
              </a:solidFill>
            </a:rPr>
            <a:t>Levelised Cost of Energy</a:t>
          </a:r>
        </a:p>
      </dgm:t>
    </dgm:pt>
    <dgm:pt modelId="{015B1A27-3C5E-449C-A648-1B11A7653789}" type="parTrans" cxnId="{4EB32FBC-93EC-4C4A-ADFF-90141F4A96E0}">
      <dgm:prSet/>
      <dgm:spPr/>
      <dgm:t>
        <a:bodyPr/>
        <a:lstStyle/>
        <a:p>
          <a:endParaRPr lang="en-US" sz="1800" b="1">
            <a:solidFill>
              <a:srgbClr val="FFFFFF"/>
            </a:solidFill>
          </a:endParaRPr>
        </a:p>
      </dgm:t>
    </dgm:pt>
    <dgm:pt modelId="{4838D35D-FD9B-4690-B43B-F255F2DFB6FE}" type="sibTrans" cxnId="{4EB32FBC-93EC-4C4A-ADFF-90141F4A96E0}">
      <dgm:prSet/>
      <dgm:spPr/>
      <dgm:t>
        <a:bodyPr/>
        <a:lstStyle/>
        <a:p>
          <a:endParaRPr lang="en-US" sz="1800" b="1">
            <a:solidFill>
              <a:srgbClr val="FFFFFF"/>
            </a:solidFill>
          </a:endParaRPr>
        </a:p>
      </dgm:t>
    </dgm:pt>
    <dgm:pt modelId="{DD9CC13D-06BB-4E7E-B077-37C6D4721BFF}">
      <dgm:prSet phldrT="[Text]" custT="1"/>
      <dgm:spPr>
        <a:solidFill>
          <a:srgbClr val="99D6F0"/>
        </a:solidFill>
        <a:ln>
          <a:noFill/>
        </a:ln>
      </dgm:spPr>
      <dgm:t>
        <a:bodyPr lIns="36000" tIns="36000" rIns="36000" bIns="36000"/>
        <a:lstStyle/>
        <a:p>
          <a:r>
            <a:rPr lang="en-US" sz="1800" b="1" dirty="0">
              <a:solidFill>
                <a:srgbClr val="FFFFFF"/>
              </a:solidFill>
            </a:rPr>
            <a:t>Financing</a:t>
          </a:r>
        </a:p>
      </dgm:t>
    </dgm:pt>
    <dgm:pt modelId="{DAC58D9F-3180-41DF-9940-FA2DD6A8F296}" type="parTrans" cxnId="{97C0468B-127D-42E5-BB7E-8011E5B186BB}">
      <dgm:prSet/>
      <dgm:spPr/>
      <dgm:t>
        <a:bodyPr/>
        <a:lstStyle/>
        <a:p>
          <a:endParaRPr lang="en-US" sz="1800" b="1">
            <a:solidFill>
              <a:srgbClr val="FFFFFF"/>
            </a:solidFill>
          </a:endParaRPr>
        </a:p>
      </dgm:t>
    </dgm:pt>
    <dgm:pt modelId="{3740CB1D-4435-4F75-BA1A-61596863A839}" type="sibTrans" cxnId="{97C0468B-127D-42E5-BB7E-8011E5B186BB}">
      <dgm:prSet/>
      <dgm:spPr/>
      <dgm:t>
        <a:bodyPr/>
        <a:lstStyle/>
        <a:p>
          <a:endParaRPr lang="en-US" sz="1800" b="1">
            <a:solidFill>
              <a:srgbClr val="FFFFFF"/>
            </a:solidFill>
          </a:endParaRPr>
        </a:p>
      </dgm:t>
    </dgm:pt>
    <dgm:pt modelId="{B8314A25-C475-4654-AFAC-59986B28A243}">
      <dgm:prSet phldrT="[Text]" custT="1"/>
      <dgm:spPr>
        <a:solidFill>
          <a:srgbClr val="99D6F0"/>
        </a:solidFill>
        <a:ln>
          <a:noFill/>
        </a:ln>
      </dgm:spPr>
      <dgm:t>
        <a:bodyPr lIns="36000" tIns="36000" rIns="36000" bIns="36000"/>
        <a:lstStyle/>
        <a:p>
          <a:r>
            <a:rPr lang="en-US" sz="1800" b="1" dirty="0">
              <a:solidFill>
                <a:srgbClr val="FFFFFF"/>
              </a:solidFill>
            </a:rPr>
            <a:t>Supply chain, port and grid infrastructure</a:t>
          </a:r>
        </a:p>
      </dgm:t>
    </dgm:pt>
    <dgm:pt modelId="{0C0D2672-6DEB-4F2B-9B54-CDC3763E9C9D}" type="parTrans" cxnId="{21104DF9-E435-483B-AC1A-7253862273D1}">
      <dgm:prSet/>
      <dgm:spPr/>
      <dgm:t>
        <a:bodyPr/>
        <a:lstStyle/>
        <a:p>
          <a:endParaRPr lang="en-US" sz="1800" b="1">
            <a:solidFill>
              <a:srgbClr val="FFFFFF"/>
            </a:solidFill>
          </a:endParaRPr>
        </a:p>
      </dgm:t>
    </dgm:pt>
    <dgm:pt modelId="{5D788C59-1C8A-46D7-BEF6-41711B94B816}" type="sibTrans" cxnId="{21104DF9-E435-483B-AC1A-7253862273D1}">
      <dgm:prSet/>
      <dgm:spPr/>
      <dgm:t>
        <a:bodyPr/>
        <a:lstStyle/>
        <a:p>
          <a:endParaRPr lang="en-US" sz="1800" b="1">
            <a:solidFill>
              <a:srgbClr val="FFFFFF"/>
            </a:solidFill>
          </a:endParaRPr>
        </a:p>
      </dgm:t>
    </dgm:pt>
    <dgm:pt modelId="{8C23733B-463E-433B-B1F7-8F3662BCC2A7}">
      <dgm:prSet phldrT="[Text]" custT="1"/>
      <dgm:spPr>
        <a:solidFill>
          <a:srgbClr val="99D6F0"/>
        </a:solidFill>
        <a:ln>
          <a:noFill/>
        </a:ln>
      </dgm:spPr>
      <dgm:t>
        <a:bodyPr lIns="36000" tIns="36000" rIns="36000" bIns="36000"/>
        <a:lstStyle/>
        <a:p>
          <a:r>
            <a:rPr lang="en-US" sz="1800" b="1" dirty="0">
              <a:solidFill>
                <a:srgbClr val="FFFFFF"/>
              </a:solidFill>
            </a:rPr>
            <a:t>Socio –environmental constraints</a:t>
          </a:r>
        </a:p>
      </dgm:t>
    </dgm:pt>
    <dgm:pt modelId="{D6BCF543-CDB4-49E0-AECA-24C62A6F9D77}" type="parTrans" cxnId="{4DA08A7A-CC52-4FF8-AA7F-872A751F65A8}">
      <dgm:prSet/>
      <dgm:spPr/>
      <dgm:t>
        <a:bodyPr/>
        <a:lstStyle/>
        <a:p>
          <a:endParaRPr lang="en-US" sz="1800" b="1">
            <a:solidFill>
              <a:srgbClr val="FFFFFF"/>
            </a:solidFill>
          </a:endParaRPr>
        </a:p>
      </dgm:t>
    </dgm:pt>
    <dgm:pt modelId="{49F23C9B-6ECE-4D19-BDEE-4514C4740692}" type="sibTrans" cxnId="{4DA08A7A-CC52-4FF8-AA7F-872A751F65A8}">
      <dgm:prSet/>
      <dgm:spPr/>
      <dgm:t>
        <a:bodyPr/>
        <a:lstStyle/>
        <a:p>
          <a:endParaRPr lang="en-US" sz="1800" b="1">
            <a:solidFill>
              <a:srgbClr val="FFFFFF"/>
            </a:solidFill>
          </a:endParaRPr>
        </a:p>
      </dgm:t>
    </dgm:pt>
    <dgm:pt modelId="{C2726A55-8180-42CD-897B-E5DDB21E2D8D}" type="pres">
      <dgm:prSet presAssocID="{7E0C0F7D-9812-421D-8A78-7F1BBB88E79A}" presName="diagram" presStyleCnt="0">
        <dgm:presLayoutVars>
          <dgm:dir/>
          <dgm:resizeHandles val="exact"/>
        </dgm:presLayoutVars>
      </dgm:prSet>
      <dgm:spPr/>
    </dgm:pt>
    <dgm:pt modelId="{EC9727CB-C680-4276-92DD-5AF686E17387}" type="pres">
      <dgm:prSet presAssocID="{46A96C19-989E-4DE3-9BF5-5ADDF1B9FEB0}" presName="node" presStyleLbl="node1" presStyleIdx="0" presStyleCnt="5">
        <dgm:presLayoutVars>
          <dgm:bulletEnabled val="1"/>
        </dgm:presLayoutVars>
      </dgm:prSet>
      <dgm:spPr/>
    </dgm:pt>
    <dgm:pt modelId="{458003D1-F1CB-4C3B-A712-E2F4F4EFED55}" type="pres">
      <dgm:prSet presAssocID="{421C3C72-2BA1-4AD1-80BD-F539128D8F9F}" presName="sibTrans" presStyleCnt="0"/>
      <dgm:spPr/>
    </dgm:pt>
    <dgm:pt modelId="{02B588B8-5DB2-4C4B-9E02-0A6D6C40BCC7}" type="pres">
      <dgm:prSet presAssocID="{5A5A9586-5AFE-446D-89CD-75F64436442A}" presName="node" presStyleLbl="node1" presStyleIdx="1" presStyleCnt="5">
        <dgm:presLayoutVars>
          <dgm:bulletEnabled val="1"/>
        </dgm:presLayoutVars>
      </dgm:prSet>
      <dgm:spPr/>
    </dgm:pt>
    <dgm:pt modelId="{83F784E2-0F0E-4F51-844E-BCAF52FCF7D5}" type="pres">
      <dgm:prSet presAssocID="{4838D35D-FD9B-4690-B43B-F255F2DFB6FE}" presName="sibTrans" presStyleCnt="0"/>
      <dgm:spPr/>
    </dgm:pt>
    <dgm:pt modelId="{C14C41A3-50DD-43BD-AB6F-03525B0AFA59}" type="pres">
      <dgm:prSet presAssocID="{DD9CC13D-06BB-4E7E-B077-37C6D4721BFF}" presName="node" presStyleLbl="node1" presStyleIdx="2" presStyleCnt="5">
        <dgm:presLayoutVars>
          <dgm:bulletEnabled val="1"/>
        </dgm:presLayoutVars>
      </dgm:prSet>
      <dgm:spPr/>
    </dgm:pt>
    <dgm:pt modelId="{18A91169-424D-44D9-8AC6-BC4BDA155A1F}" type="pres">
      <dgm:prSet presAssocID="{3740CB1D-4435-4F75-BA1A-61596863A839}" presName="sibTrans" presStyleCnt="0"/>
      <dgm:spPr/>
    </dgm:pt>
    <dgm:pt modelId="{7FCD3B2F-DB8D-458F-9B99-2D000C532B05}" type="pres">
      <dgm:prSet presAssocID="{B8314A25-C475-4654-AFAC-59986B28A243}" presName="node" presStyleLbl="node1" presStyleIdx="3" presStyleCnt="5">
        <dgm:presLayoutVars>
          <dgm:bulletEnabled val="1"/>
        </dgm:presLayoutVars>
      </dgm:prSet>
      <dgm:spPr/>
    </dgm:pt>
    <dgm:pt modelId="{00866F98-838B-456A-92C6-82879710D53D}" type="pres">
      <dgm:prSet presAssocID="{5D788C59-1C8A-46D7-BEF6-41711B94B816}" presName="sibTrans" presStyleCnt="0"/>
      <dgm:spPr/>
    </dgm:pt>
    <dgm:pt modelId="{034A95C4-62EC-4742-875D-3919B9A16043}" type="pres">
      <dgm:prSet presAssocID="{8C23733B-463E-433B-B1F7-8F3662BCC2A7}" presName="node" presStyleLbl="node1" presStyleIdx="4" presStyleCnt="5">
        <dgm:presLayoutVars>
          <dgm:bulletEnabled val="1"/>
        </dgm:presLayoutVars>
      </dgm:prSet>
      <dgm:spPr/>
    </dgm:pt>
  </dgm:ptLst>
  <dgm:cxnLst>
    <dgm:cxn modelId="{CB808862-819B-4C3C-BC61-024F2CB26A81}" type="presOf" srcId="{B8314A25-C475-4654-AFAC-59986B28A243}" destId="{7FCD3B2F-DB8D-458F-9B99-2D000C532B05}" srcOrd="0" destOrd="0" presId="urn:microsoft.com/office/officeart/2005/8/layout/default"/>
    <dgm:cxn modelId="{01838268-64AD-4A15-AB90-3B8BC77FC04E}" type="presOf" srcId="{DD9CC13D-06BB-4E7E-B077-37C6D4721BFF}" destId="{C14C41A3-50DD-43BD-AB6F-03525B0AFA59}" srcOrd="0" destOrd="0" presId="urn:microsoft.com/office/officeart/2005/8/layout/default"/>
    <dgm:cxn modelId="{6A3E9569-857B-44DA-8E64-5EE4399158E5}" type="presOf" srcId="{46A96C19-989E-4DE3-9BF5-5ADDF1B9FEB0}" destId="{EC9727CB-C680-4276-92DD-5AF686E17387}" srcOrd="0" destOrd="0" presId="urn:microsoft.com/office/officeart/2005/8/layout/default"/>
    <dgm:cxn modelId="{2983B84B-0760-48BA-873A-36BA5F3A5701}" type="presOf" srcId="{8C23733B-463E-433B-B1F7-8F3662BCC2A7}" destId="{034A95C4-62EC-4742-875D-3919B9A16043}" srcOrd="0" destOrd="0" presId="urn:microsoft.com/office/officeart/2005/8/layout/default"/>
    <dgm:cxn modelId="{4DA08A7A-CC52-4FF8-AA7F-872A751F65A8}" srcId="{7E0C0F7D-9812-421D-8A78-7F1BBB88E79A}" destId="{8C23733B-463E-433B-B1F7-8F3662BCC2A7}" srcOrd="4" destOrd="0" parTransId="{D6BCF543-CDB4-49E0-AECA-24C62A6F9D77}" sibTransId="{49F23C9B-6ECE-4D19-BDEE-4514C4740692}"/>
    <dgm:cxn modelId="{97C0468B-127D-42E5-BB7E-8011E5B186BB}" srcId="{7E0C0F7D-9812-421D-8A78-7F1BBB88E79A}" destId="{DD9CC13D-06BB-4E7E-B077-37C6D4721BFF}" srcOrd="2" destOrd="0" parTransId="{DAC58D9F-3180-41DF-9940-FA2DD6A8F296}" sibTransId="{3740CB1D-4435-4F75-BA1A-61596863A839}"/>
    <dgm:cxn modelId="{31E6DA8E-4907-4ADA-B5F8-7BAF7CEEEC95}" srcId="{7E0C0F7D-9812-421D-8A78-7F1BBB88E79A}" destId="{46A96C19-989E-4DE3-9BF5-5ADDF1B9FEB0}" srcOrd="0" destOrd="0" parTransId="{D0B3BF3C-3B00-4070-A33D-770A98BBA40C}" sibTransId="{421C3C72-2BA1-4AD1-80BD-F539128D8F9F}"/>
    <dgm:cxn modelId="{53DF919E-8238-48DB-BCEF-8D2B512B87D6}" type="presOf" srcId="{7E0C0F7D-9812-421D-8A78-7F1BBB88E79A}" destId="{C2726A55-8180-42CD-897B-E5DDB21E2D8D}" srcOrd="0" destOrd="0" presId="urn:microsoft.com/office/officeart/2005/8/layout/default"/>
    <dgm:cxn modelId="{859596A1-9864-48E7-9A6D-F7FB4D30D742}" type="presOf" srcId="{5A5A9586-5AFE-446D-89CD-75F64436442A}" destId="{02B588B8-5DB2-4C4B-9E02-0A6D6C40BCC7}" srcOrd="0" destOrd="0" presId="urn:microsoft.com/office/officeart/2005/8/layout/default"/>
    <dgm:cxn modelId="{4EB32FBC-93EC-4C4A-ADFF-90141F4A96E0}" srcId="{7E0C0F7D-9812-421D-8A78-7F1BBB88E79A}" destId="{5A5A9586-5AFE-446D-89CD-75F64436442A}" srcOrd="1" destOrd="0" parTransId="{015B1A27-3C5E-449C-A648-1B11A7653789}" sibTransId="{4838D35D-FD9B-4690-B43B-F255F2DFB6FE}"/>
    <dgm:cxn modelId="{21104DF9-E435-483B-AC1A-7253862273D1}" srcId="{7E0C0F7D-9812-421D-8A78-7F1BBB88E79A}" destId="{B8314A25-C475-4654-AFAC-59986B28A243}" srcOrd="3" destOrd="0" parTransId="{0C0D2672-6DEB-4F2B-9B54-CDC3763E9C9D}" sibTransId="{5D788C59-1C8A-46D7-BEF6-41711B94B816}"/>
    <dgm:cxn modelId="{9E871693-C520-4FFC-856E-A54FC9544DEB}" type="presParOf" srcId="{C2726A55-8180-42CD-897B-E5DDB21E2D8D}" destId="{EC9727CB-C680-4276-92DD-5AF686E17387}" srcOrd="0" destOrd="0" presId="urn:microsoft.com/office/officeart/2005/8/layout/default"/>
    <dgm:cxn modelId="{5B0FB4AF-2401-45F1-B025-4E85DA61E739}" type="presParOf" srcId="{C2726A55-8180-42CD-897B-E5DDB21E2D8D}" destId="{458003D1-F1CB-4C3B-A712-E2F4F4EFED55}" srcOrd="1" destOrd="0" presId="urn:microsoft.com/office/officeart/2005/8/layout/default"/>
    <dgm:cxn modelId="{6C6C22A4-4DDD-4E92-988E-B4DDB177ECD0}" type="presParOf" srcId="{C2726A55-8180-42CD-897B-E5DDB21E2D8D}" destId="{02B588B8-5DB2-4C4B-9E02-0A6D6C40BCC7}" srcOrd="2" destOrd="0" presId="urn:microsoft.com/office/officeart/2005/8/layout/default"/>
    <dgm:cxn modelId="{52FA774C-38C6-4492-B657-28149B98FAAE}" type="presParOf" srcId="{C2726A55-8180-42CD-897B-E5DDB21E2D8D}" destId="{83F784E2-0F0E-4F51-844E-BCAF52FCF7D5}" srcOrd="3" destOrd="0" presId="urn:microsoft.com/office/officeart/2005/8/layout/default"/>
    <dgm:cxn modelId="{08AD9755-49E0-46B9-940C-E5CD223F2855}" type="presParOf" srcId="{C2726A55-8180-42CD-897B-E5DDB21E2D8D}" destId="{C14C41A3-50DD-43BD-AB6F-03525B0AFA59}" srcOrd="4" destOrd="0" presId="urn:microsoft.com/office/officeart/2005/8/layout/default"/>
    <dgm:cxn modelId="{B52CBA37-82FF-4652-8B78-6CF61F7F97D5}" type="presParOf" srcId="{C2726A55-8180-42CD-897B-E5DDB21E2D8D}" destId="{18A91169-424D-44D9-8AC6-BC4BDA155A1F}" srcOrd="5" destOrd="0" presId="urn:microsoft.com/office/officeart/2005/8/layout/default"/>
    <dgm:cxn modelId="{1A129BB7-D8D1-4FAE-91A8-2E8B81E9CAD3}" type="presParOf" srcId="{C2726A55-8180-42CD-897B-E5DDB21E2D8D}" destId="{7FCD3B2F-DB8D-458F-9B99-2D000C532B05}" srcOrd="6" destOrd="0" presId="urn:microsoft.com/office/officeart/2005/8/layout/default"/>
    <dgm:cxn modelId="{8C1F3C0B-9D4D-42FA-9F89-96AC6CB25197}" type="presParOf" srcId="{C2726A55-8180-42CD-897B-E5DDB21E2D8D}" destId="{00866F98-838B-456A-92C6-82879710D53D}" srcOrd="7" destOrd="0" presId="urn:microsoft.com/office/officeart/2005/8/layout/default"/>
    <dgm:cxn modelId="{1B8E8344-10A4-4DB2-851D-E6A71C960F15}" type="presParOf" srcId="{C2726A55-8180-42CD-897B-E5DDB21E2D8D}" destId="{034A95C4-62EC-4742-875D-3919B9A16043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0C0F7D-9812-421D-8A78-7F1BBB88E79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A96C19-989E-4DE3-9BF5-5ADDF1B9FEB0}">
      <dgm:prSet phldrT="[Text]" custT="1"/>
      <dgm:spPr>
        <a:solidFill>
          <a:srgbClr val="99D6F0"/>
        </a:solidFill>
        <a:ln>
          <a:solidFill>
            <a:srgbClr val="99D6F0">
              <a:alpha val="50000"/>
            </a:srgbClr>
          </a:solidFill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De-risk development process</a:t>
          </a:r>
        </a:p>
      </dgm:t>
    </dgm:pt>
    <dgm:pt modelId="{D0B3BF3C-3B00-4070-A33D-770A98BBA40C}" type="parTrans" cxnId="{31E6DA8E-4907-4ADA-B5F8-7BAF7CEEEC95}">
      <dgm:prSet/>
      <dgm:spPr/>
      <dgm:t>
        <a:bodyPr/>
        <a:lstStyle/>
        <a:p>
          <a:endParaRPr lang="en-US" sz="1800" b="1">
            <a:solidFill>
              <a:srgbClr val="FECB00"/>
            </a:solidFill>
          </a:endParaRPr>
        </a:p>
      </dgm:t>
    </dgm:pt>
    <dgm:pt modelId="{421C3C72-2BA1-4AD1-80BD-F539128D8F9F}" type="sibTrans" cxnId="{31E6DA8E-4907-4ADA-B5F8-7BAF7CEEEC95}">
      <dgm:prSet/>
      <dgm:spPr/>
      <dgm:t>
        <a:bodyPr/>
        <a:lstStyle/>
        <a:p>
          <a:endParaRPr lang="en-US" sz="1800" b="1">
            <a:solidFill>
              <a:srgbClr val="FECB00"/>
            </a:solidFill>
          </a:endParaRPr>
        </a:p>
      </dgm:t>
    </dgm:pt>
    <dgm:pt modelId="{5A5A9586-5AFE-446D-89CD-75F64436442A}">
      <dgm:prSet phldrT="[Text]" custT="1"/>
      <dgm:spPr>
        <a:solidFill>
          <a:srgbClr val="99D6F0"/>
        </a:solidFill>
        <a:ln>
          <a:solidFill>
            <a:srgbClr val="99D6F0">
              <a:alpha val="50000"/>
            </a:srgbClr>
          </a:solidFill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Maritime Spatial Planning</a:t>
          </a:r>
        </a:p>
      </dgm:t>
    </dgm:pt>
    <dgm:pt modelId="{015B1A27-3C5E-449C-A648-1B11A7653789}" type="parTrans" cxnId="{4EB32FBC-93EC-4C4A-ADFF-90141F4A96E0}">
      <dgm:prSet/>
      <dgm:spPr/>
      <dgm:t>
        <a:bodyPr/>
        <a:lstStyle/>
        <a:p>
          <a:endParaRPr lang="en-US" sz="1800" b="1">
            <a:solidFill>
              <a:srgbClr val="FECB00"/>
            </a:solidFill>
          </a:endParaRPr>
        </a:p>
      </dgm:t>
    </dgm:pt>
    <dgm:pt modelId="{4838D35D-FD9B-4690-B43B-F255F2DFB6FE}" type="sibTrans" cxnId="{4EB32FBC-93EC-4C4A-ADFF-90141F4A96E0}">
      <dgm:prSet/>
      <dgm:spPr/>
      <dgm:t>
        <a:bodyPr/>
        <a:lstStyle/>
        <a:p>
          <a:endParaRPr lang="en-US" sz="1800" b="1">
            <a:solidFill>
              <a:srgbClr val="FECB00"/>
            </a:solidFill>
          </a:endParaRPr>
        </a:p>
      </dgm:t>
    </dgm:pt>
    <dgm:pt modelId="{DD9CC13D-06BB-4E7E-B077-37C6D4721BFF}">
      <dgm:prSet phldrT="[Text]" custT="1"/>
      <dgm:spPr>
        <a:solidFill>
          <a:srgbClr val="99D6F0"/>
        </a:solidFill>
        <a:ln>
          <a:solidFill>
            <a:srgbClr val="99D6F0">
              <a:alpha val="50000"/>
            </a:srgbClr>
          </a:solidFill>
        </a:ln>
      </dgm:spPr>
      <dgm:t>
        <a:bodyPr lIns="36000" tIns="54000" rIns="36000" bIns="54000"/>
        <a:lstStyle/>
        <a:p>
          <a:r>
            <a:rPr lang="en-US" sz="1800" b="1" dirty="0">
              <a:solidFill>
                <a:schemeClr val="bg1"/>
              </a:solidFill>
            </a:rPr>
            <a:t>Demonstration Projects</a:t>
          </a:r>
        </a:p>
      </dgm:t>
    </dgm:pt>
    <dgm:pt modelId="{DAC58D9F-3180-41DF-9940-FA2DD6A8F296}" type="parTrans" cxnId="{97C0468B-127D-42E5-BB7E-8011E5B186BB}">
      <dgm:prSet/>
      <dgm:spPr/>
      <dgm:t>
        <a:bodyPr/>
        <a:lstStyle/>
        <a:p>
          <a:endParaRPr lang="en-US" sz="1800" b="1">
            <a:solidFill>
              <a:srgbClr val="FECB00"/>
            </a:solidFill>
          </a:endParaRPr>
        </a:p>
      </dgm:t>
    </dgm:pt>
    <dgm:pt modelId="{3740CB1D-4435-4F75-BA1A-61596863A839}" type="sibTrans" cxnId="{97C0468B-127D-42E5-BB7E-8011E5B186BB}">
      <dgm:prSet/>
      <dgm:spPr/>
      <dgm:t>
        <a:bodyPr/>
        <a:lstStyle/>
        <a:p>
          <a:endParaRPr lang="en-US" sz="1800" b="1">
            <a:solidFill>
              <a:srgbClr val="FECB00"/>
            </a:solidFill>
          </a:endParaRPr>
        </a:p>
      </dgm:t>
    </dgm:pt>
    <dgm:pt modelId="{B8314A25-C475-4654-AFAC-59986B28A243}">
      <dgm:prSet phldrT="[Text]" custT="1"/>
      <dgm:spPr>
        <a:solidFill>
          <a:srgbClr val="99D6F0"/>
        </a:solidFill>
        <a:ln>
          <a:solidFill>
            <a:srgbClr val="99D6F0">
              <a:alpha val="50000"/>
            </a:srgbClr>
          </a:solidFill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Financial Support</a:t>
          </a:r>
        </a:p>
      </dgm:t>
    </dgm:pt>
    <dgm:pt modelId="{0C0D2672-6DEB-4F2B-9B54-CDC3763E9C9D}" type="parTrans" cxnId="{21104DF9-E435-483B-AC1A-7253862273D1}">
      <dgm:prSet/>
      <dgm:spPr/>
      <dgm:t>
        <a:bodyPr/>
        <a:lstStyle/>
        <a:p>
          <a:endParaRPr lang="en-US" sz="1800" b="1">
            <a:solidFill>
              <a:srgbClr val="FECB00"/>
            </a:solidFill>
          </a:endParaRPr>
        </a:p>
      </dgm:t>
    </dgm:pt>
    <dgm:pt modelId="{5D788C59-1C8A-46D7-BEF6-41711B94B816}" type="sibTrans" cxnId="{21104DF9-E435-483B-AC1A-7253862273D1}">
      <dgm:prSet/>
      <dgm:spPr/>
      <dgm:t>
        <a:bodyPr/>
        <a:lstStyle/>
        <a:p>
          <a:endParaRPr lang="en-US" sz="1800" b="1">
            <a:solidFill>
              <a:srgbClr val="FECB00"/>
            </a:solidFill>
          </a:endParaRPr>
        </a:p>
      </dgm:t>
    </dgm:pt>
    <dgm:pt modelId="{8C23733B-463E-433B-B1F7-8F3662BCC2A7}">
      <dgm:prSet phldrT="[Text]" custT="1"/>
      <dgm:spPr>
        <a:solidFill>
          <a:srgbClr val="99D6F0"/>
        </a:solidFill>
        <a:ln>
          <a:solidFill>
            <a:srgbClr val="99D6F0">
              <a:alpha val="50000"/>
            </a:srgbClr>
          </a:solidFill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Long-term vision</a:t>
          </a:r>
        </a:p>
      </dgm:t>
    </dgm:pt>
    <dgm:pt modelId="{D6BCF543-CDB4-49E0-AECA-24C62A6F9D77}" type="parTrans" cxnId="{4DA08A7A-CC52-4FF8-AA7F-872A751F65A8}">
      <dgm:prSet/>
      <dgm:spPr/>
      <dgm:t>
        <a:bodyPr/>
        <a:lstStyle/>
        <a:p>
          <a:endParaRPr lang="en-US" sz="1800" b="1">
            <a:solidFill>
              <a:srgbClr val="FECB00"/>
            </a:solidFill>
          </a:endParaRPr>
        </a:p>
      </dgm:t>
    </dgm:pt>
    <dgm:pt modelId="{49F23C9B-6ECE-4D19-BDEE-4514C4740692}" type="sibTrans" cxnId="{4DA08A7A-CC52-4FF8-AA7F-872A751F65A8}">
      <dgm:prSet/>
      <dgm:spPr/>
      <dgm:t>
        <a:bodyPr/>
        <a:lstStyle/>
        <a:p>
          <a:endParaRPr lang="en-US" sz="1800" b="1">
            <a:solidFill>
              <a:srgbClr val="FECB00"/>
            </a:solidFill>
          </a:endParaRPr>
        </a:p>
      </dgm:t>
    </dgm:pt>
    <dgm:pt modelId="{C2726A55-8180-42CD-897B-E5DDB21E2D8D}" type="pres">
      <dgm:prSet presAssocID="{7E0C0F7D-9812-421D-8A78-7F1BBB88E79A}" presName="diagram" presStyleCnt="0">
        <dgm:presLayoutVars>
          <dgm:dir/>
          <dgm:resizeHandles val="exact"/>
        </dgm:presLayoutVars>
      </dgm:prSet>
      <dgm:spPr/>
    </dgm:pt>
    <dgm:pt modelId="{EC9727CB-C680-4276-92DD-5AF686E17387}" type="pres">
      <dgm:prSet presAssocID="{46A96C19-989E-4DE3-9BF5-5ADDF1B9FEB0}" presName="node" presStyleLbl="node1" presStyleIdx="0" presStyleCnt="5">
        <dgm:presLayoutVars>
          <dgm:bulletEnabled val="1"/>
        </dgm:presLayoutVars>
      </dgm:prSet>
      <dgm:spPr/>
    </dgm:pt>
    <dgm:pt modelId="{458003D1-F1CB-4C3B-A712-E2F4F4EFED55}" type="pres">
      <dgm:prSet presAssocID="{421C3C72-2BA1-4AD1-80BD-F539128D8F9F}" presName="sibTrans" presStyleCnt="0"/>
      <dgm:spPr/>
    </dgm:pt>
    <dgm:pt modelId="{02B588B8-5DB2-4C4B-9E02-0A6D6C40BCC7}" type="pres">
      <dgm:prSet presAssocID="{5A5A9586-5AFE-446D-89CD-75F64436442A}" presName="node" presStyleLbl="node1" presStyleIdx="1" presStyleCnt="5">
        <dgm:presLayoutVars>
          <dgm:bulletEnabled val="1"/>
        </dgm:presLayoutVars>
      </dgm:prSet>
      <dgm:spPr/>
    </dgm:pt>
    <dgm:pt modelId="{83F784E2-0F0E-4F51-844E-BCAF52FCF7D5}" type="pres">
      <dgm:prSet presAssocID="{4838D35D-FD9B-4690-B43B-F255F2DFB6FE}" presName="sibTrans" presStyleCnt="0"/>
      <dgm:spPr/>
    </dgm:pt>
    <dgm:pt modelId="{C14C41A3-50DD-43BD-AB6F-03525B0AFA59}" type="pres">
      <dgm:prSet presAssocID="{DD9CC13D-06BB-4E7E-B077-37C6D4721BFF}" presName="node" presStyleLbl="node1" presStyleIdx="2" presStyleCnt="5">
        <dgm:presLayoutVars>
          <dgm:bulletEnabled val="1"/>
        </dgm:presLayoutVars>
      </dgm:prSet>
      <dgm:spPr/>
    </dgm:pt>
    <dgm:pt modelId="{18A91169-424D-44D9-8AC6-BC4BDA155A1F}" type="pres">
      <dgm:prSet presAssocID="{3740CB1D-4435-4F75-BA1A-61596863A839}" presName="sibTrans" presStyleCnt="0"/>
      <dgm:spPr/>
    </dgm:pt>
    <dgm:pt modelId="{7FCD3B2F-DB8D-458F-9B99-2D000C532B05}" type="pres">
      <dgm:prSet presAssocID="{B8314A25-C475-4654-AFAC-59986B28A243}" presName="node" presStyleLbl="node1" presStyleIdx="3" presStyleCnt="5">
        <dgm:presLayoutVars>
          <dgm:bulletEnabled val="1"/>
        </dgm:presLayoutVars>
      </dgm:prSet>
      <dgm:spPr/>
    </dgm:pt>
    <dgm:pt modelId="{00866F98-838B-456A-92C6-82879710D53D}" type="pres">
      <dgm:prSet presAssocID="{5D788C59-1C8A-46D7-BEF6-41711B94B816}" presName="sibTrans" presStyleCnt="0"/>
      <dgm:spPr/>
    </dgm:pt>
    <dgm:pt modelId="{034A95C4-62EC-4742-875D-3919B9A16043}" type="pres">
      <dgm:prSet presAssocID="{8C23733B-463E-433B-B1F7-8F3662BCC2A7}" presName="node" presStyleLbl="node1" presStyleIdx="4" presStyleCnt="5">
        <dgm:presLayoutVars>
          <dgm:bulletEnabled val="1"/>
        </dgm:presLayoutVars>
      </dgm:prSet>
      <dgm:spPr/>
    </dgm:pt>
  </dgm:ptLst>
  <dgm:cxnLst>
    <dgm:cxn modelId="{CB808862-819B-4C3C-BC61-024F2CB26A81}" type="presOf" srcId="{B8314A25-C475-4654-AFAC-59986B28A243}" destId="{7FCD3B2F-DB8D-458F-9B99-2D000C532B05}" srcOrd="0" destOrd="0" presId="urn:microsoft.com/office/officeart/2005/8/layout/default"/>
    <dgm:cxn modelId="{01838268-64AD-4A15-AB90-3B8BC77FC04E}" type="presOf" srcId="{DD9CC13D-06BB-4E7E-B077-37C6D4721BFF}" destId="{C14C41A3-50DD-43BD-AB6F-03525B0AFA59}" srcOrd="0" destOrd="0" presId="urn:microsoft.com/office/officeart/2005/8/layout/default"/>
    <dgm:cxn modelId="{6A3E9569-857B-44DA-8E64-5EE4399158E5}" type="presOf" srcId="{46A96C19-989E-4DE3-9BF5-5ADDF1B9FEB0}" destId="{EC9727CB-C680-4276-92DD-5AF686E17387}" srcOrd="0" destOrd="0" presId="urn:microsoft.com/office/officeart/2005/8/layout/default"/>
    <dgm:cxn modelId="{2983B84B-0760-48BA-873A-36BA5F3A5701}" type="presOf" srcId="{8C23733B-463E-433B-B1F7-8F3662BCC2A7}" destId="{034A95C4-62EC-4742-875D-3919B9A16043}" srcOrd="0" destOrd="0" presId="urn:microsoft.com/office/officeart/2005/8/layout/default"/>
    <dgm:cxn modelId="{4DA08A7A-CC52-4FF8-AA7F-872A751F65A8}" srcId="{7E0C0F7D-9812-421D-8A78-7F1BBB88E79A}" destId="{8C23733B-463E-433B-B1F7-8F3662BCC2A7}" srcOrd="4" destOrd="0" parTransId="{D6BCF543-CDB4-49E0-AECA-24C62A6F9D77}" sibTransId="{49F23C9B-6ECE-4D19-BDEE-4514C4740692}"/>
    <dgm:cxn modelId="{97C0468B-127D-42E5-BB7E-8011E5B186BB}" srcId="{7E0C0F7D-9812-421D-8A78-7F1BBB88E79A}" destId="{DD9CC13D-06BB-4E7E-B077-37C6D4721BFF}" srcOrd="2" destOrd="0" parTransId="{DAC58D9F-3180-41DF-9940-FA2DD6A8F296}" sibTransId="{3740CB1D-4435-4F75-BA1A-61596863A839}"/>
    <dgm:cxn modelId="{31E6DA8E-4907-4ADA-B5F8-7BAF7CEEEC95}" srcId="{7E0C0F7D-9812-421D-8A78-7F1BBB88E79A}" destId="{46A96C19-989E-4DE3-9BF5-5ADDF1B9FEB0}" srcOrd="0" destOrd="0" parTransId="{D0B3BF3C-3B00-4070-A33D-770A98BBA40C}" sibTransId="{421C3C72-2BA1-4AD1-80BD-F539128D8F9F}"/>
    <dgm:cxn modelId="{53DF919E-8238-48DB-BCEF-8D2B512B87D6}" type="presOf" srcId="{7E0C0F7D-9812-421D-8A78-7F1BBB88E79A}" destId="{C2726A55-8180-42CD-897B-E5DDB21E2D8D}" srcOrd="0" destOrd="0" presId="urn:microsoft.com/office/officeart/2005/8/layout/default"/>
    <dgm:cxn modelId="{859596A1-9864-48E7-9A6D-F7FB4D30D742}" type="presOf" srcId="{5A5A9586-5AFE-446D-89CD-75F64436442A}" destId="{02B588B8-5DB2-4C4B-9E02-0A6D6C40BCC7}" srcOrd="0" destOrd="0" presId="urn:microsoft.com/office/officeart/2005/8/layout/default"/>
    <dgm:cxn modelId="{4EB32FBC-93EC-4C4A-ADFF-90141F4A96E0}" srcId="{7E0C0F7D-9812-421D-8A78-7F1BBB88E79A}" destId="{5A5A9586-5AFE-446D-89CD-75F64436442A}" srcOrd="1" destOrd="0" parTransId="{015B1A27-3C5E-449C-A648-1B11A7653789}" sibTransId="{4838D35D-FD9B-4690-B43B-F255F2DFB6FE}"/>
    <dgm:cxn modelId="{21104DF9-E435-483B-AC1A-7253862273D1}" srcId="{7E0C0F7D-9812-421D-8A78-7F1BBB88E79A}" destId="{B8314A25-C475-4654-AFAC-59986B28A243}" srcOrd="3" destOrd="0" parTransId="{0C0D2672-6DEB-4F2B-9B54-CDC3763E9C9D}" sibTransId="{5D788C59-1C8A-46D7-BEF6-41711B94B816}"/>
    <dgm:cxn modelId="{9E871693-C520-4FFC-856E-A54FC9544DEB}" type="presParOf" srcId="{C2726A55-8180-42CD-897B-E5DDB21E2D8D}" destId="{EC9727CB-C680-4276-92DD-5AF686E17387}" srcOrd="0" destOrd="0" presId="urn:microsoft.com/office/officeart/2005/8/layout/default"/>
    <dgm:cxn modelId="{5B0FB4AF-2401-45F1-B025-4E85DA61E739}" type="presParOf" srcId="{C2726A55-8180-42CD-897B-E5DDB21E2D8D}" destId="{458003D1-F1CB-4C3B-A712-E2F4F4EFED55}" srcOrd="1" destOrd="0" presId="urn:microsoft.com/office/officeart/2005/8/layout/default"/>
    <dgm:cxn modelId="{6C6C22A4-4DDD-4E92-988E-B4DDB177ECD0}" type="presParOf" srcId="{C2726A55-8180-42CD-897B-E5DDB21E2D8D}" destId="{02B588B8-5DB2-4C4B-9E02-0A6D6C40BCC7}" srcOrd="2" destOrd="0" presId="urn:microsoft.com/office/officeart/2005/8/layout/default"/>
    <dgm:cxn modelId="{52FA774C-38C6-4492-B657-28149B98FAAE}" type="presParOf" srcId="{C2726A55-8180-42CD-897B-E5DDB21E2D8D}" destId="{83F784E2-0F0E-4F51-844E-BCAF52FCF7D5}" srcOrd="3" destOrd="0" presId="urn:microsoft.com/office/officeart/2005/8/layout/default"/>
    <dgm:cxn modelId="{08AD9755-49E0-46B9-940C-E5CD223F2855}" type="presParOf" srcId="{C2726A55-8180-42CD-897B-E5DDB21E2D8D}" destId="{C14C41A3-50DD-43BD-AB6F-03525B0AFA59}" srcOrd="4" destOrd="0" presId="urn:microsoft.com/office/officeart/2005/8/layout/default"/>
    <dgm:cxn modelId="{B52CBA37-82FF-4652-8B78-6CF61F7F97D5}" type="presParOf" srcId="{C2726A55-8180-42CD-897B-E5DDB21E2D8D}" destId="{18A91169-424D-44D9-8AC6-BC4BDA155A1F}" srcOrd="5" destOrd="0" presId="urn:microsoft.com/office/officeart/2005/8/layout/default"/>
    <dgm:cxn modelId="{1A129BB7-D8D1-4FAE-91A8-2E8B81E9CAD3}" type="presParOf" srcId="{C2726A55-8180-42CD-897B-E5DDB21E2D8D}" destId="{7FCD3B2F-DB8D-458F-9B99-2D000C532B05}" srcOrd="6" destOrd="0" presId="urn:microsoft.com/office/officeart/2005/8/layout/default"/>
    <dgm:cxn modelId="{8C1F3C0B-9D4D-42FA-9F89-96AC6CB25197}" type="presParOf" srcId="{C2726A55-8180-42CD-897B-E5DDB21E2D8D}" destId="{00866F98-838B-456A-92C6-82879710D53D}" srcOrd="7" destOrd="0" presId="urn:microsoft.com/office/officeart/2005/8/layout/default"/>
    <dgm:cxn modelId="{1B8E8344-10A4-4DB2-851D-E6A71C960F15}" type="presParOf" srcId="{C2726A55-8180-42CD-897B-E5DDB21E2D8D}" destId="{034A95C4-62EC-4742-875D-3919B9A1604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0C0F7D-9812-421D-8A78-7F1BBB88E79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A96C19-989E-4DE3-9BF5-5ADDF1B9FEB0}">
      <dgm:prSet phldrT="[Text]" custT="1"/>
      <dgm:spPr>
        <a:solidFill>
          <a:srgbClr val="99D6F0"/>
        </a:solidFill>
        <a:ln>
          <a:noFill/>
        </a:ln>
      </dgm:spPr>
      <dgm:t>
        <a:bodyPr lIns="36000" tIns="36000" rIns="36000" bIns="36000"/>
        <a:lstStyle/>
        <a:p>
          <a:r>
            <a:rPr lang="en-US" sz="1800" b="1" dirty="0">
              <a:solidFill>
                <a:schemeClr val="bg1"/>
              </a:solidFill>
            </a:rPr>
            <a:t>Clear roadmap</a:t>
          </a:r>
        </a:p>
      </dgm:t>
    </dgm:pt>
    <dgm:pt modelId="{D0B3BF3C-3B00-4070-A33D-770A98BBA40C}" type="parTrans" cxnId="{31E6DA8E-4907-4ADA-B5F8-7BAF7CEEEC95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421C3C72-2BA1-4AD1-80BD-F539128D8F9F}" type="sibTrans" cxnId="{31E6DA8E-4907-4ADA-B5F8-7BAF7CEEEC95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5A5A9586-5AFE-446D-89CD-75F64436442A}">
      <dgm:prSet phldrT="[Text]" custT="1"/>
      <dgm:spPr>
        <a:solidFill>
          <a:srgbClr val="99D6F0"/>
        </a:solidFill>
        <a:ln>
          <a:noFill/>
        </a:ln>
      </dgm:spPr>
      <dgm:t>
        <a:bodyPr lIns="36000" tIns="36000" rIns="36000" bIns="36000"/>
        <a:lstStyle/>
        <a:p>
          <a:r>
            <a:rPr lang="en-US" sz="1800" b="1" dirty="0">
              <a:solidFill>
                <a:schemeClr val="bg1"/>
              </a:solidFill>
            </a:rPr>
            <a:t>Consenting and permitting </a:t>
          </a:r>
        </a:p>
      </dgm:t>
    </dgm:pt>
    <dgm:pt modelId="{015B1A27-3C5E-449C-A648-1B11A7653789}" type="parTrans" cxnId="{4EB32FBC-93EC-4C4A-ADFF-90141F4A96E0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4838D35D-FD9B-4690-B43B-F255F2DFB6FE}" type="sibTrans" cxnId="{4EB32FBC-93EC-4C4A-ADFF-90141F4A96E0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DD9CC13D-06BB-4E7E-B077-37C6D4721BFF}">
      <dgm:prSet phldrT="[Text]" custT="1"/>
      <dgm:spPr>
        <a:solidFill>
          <a:srgbClr val="99D6F0"/>
        </a:solidFill>
        <a:ln>
          <a:noFill/>
        </a:ln>
      </dgm:spPr>
      <dgm:t>
        <a:bodyPr lIns="36000" tIns="36000" rIns="36000" bIns="36000"/>
        <a:lstStyle/>
        <a:p>
          <a:r>
            <a:rPr lang="en-US" sz="1800" b="1" dirty="0">
              <a:solidFill>
                <a:schemeClr val="bg1"/>
              </a:solidFill>
            </a:rPr>
            <a:t>Grid development</a:t>
          </a:r>
        </a:p>
      </dgm:t>
    </dgm:pt>
    <dgm:pt modelId="{DAC58D9F-3180-41DF-9940-FA2DD6A8F296}" type="parTrans" cxnId="{97C0468B-127D-42E5-BB7E-8011E5B186BB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3740CB1D-4435-4F75-BA1A-61596863A839}" type="sibTrans" cxnId="{97C0468B-127D-42E5-BB7E-8011E5B186BB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B8314A25-C475-4654-AFAC-59986B28A243}">
      <dgm:prSet phldrT="[Text]" custT="1"/>
      <dgm:spPr>
        <a:solidFill>
          <a:srgbClr val="99D6F0"/>
        </a:solidFill>
        <a:ln>
          <a:noFill/>
        </a:ln>
      </dgm:spPr>
      <dgm:t>
        <a:bodyPr lIns="36000" tIns="36000" rIns="36000" bIns="36000"/>
        <a:lstStyle/>
        <a:p>
          <a:r>
            <a:rPr lang="en-US" sz="1800" b="1" dirty="0">
              <a:solidFill>
                <a:schemeClr val="bg1"/>
              </a:solidFill>
            </a:rPr>
            <a:t>Financial support mechanisms</a:t>
          </a:r>
        </a:p>
      </dgm:t>
    </dgm:pt>
    <dgm:pt modelId="{0C0D2672-6DEB-4F2B-9B54-CDC3763E9C9D}" type="parTrans" cxnId="{21104DF9-E435-483B-AC1A-7253862273D1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5D788C59-1C8A-46D7-BEF6-41711B94B816}" type="sibTrans" cxnId="{21104DF9-E435-483B-AC1A-7253862273D1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8C23733B-463E-433B-B1F7-8F3662BCC2A7}">
      <dgm:prSet phldrT="[Text]" custT="1"/>
      <dgm:spPr>
        <a:solidFill>
          <a:srgbClr val="99D6F0"/>
        </a:solidFill>
        <a:ln>
          <a:noFill/>
        </a:ln>
      </dgm:spPr>
      <dgm:t>
        <a:bodyPr lIns="36000" tIns="36000" rIns="36000" bIns="36000"/>
        <a:lstStyle/>
        <a:p>
          <a:r>
            <a:rPr lang="en-US" sz="1800" b="1" dirty="0">
              <a:solidFill>
                <a:schemeClr val="bg1"/>
              </a:solidFill>
            </a:rPr>
            <a:t>Competence and skill development</a:t>
          </a:r>
        </a:p>
      </dgm:t>
    </dgm:pt>
    <dgm:pt modelId="{D6BCF543-CDB4-49E0-AECA-24C62A6F9D77}" type="parTrans" cxnId="{4DA08A7A-CC52-4FF8-AA7F-872A751F65A8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49F23C9B-6ECE-4D19-BDEE-4514C4740692}" type="sibTrans" cxnId="{4DA08A7A-CC52-4FF8-AA7F-872A751F65A8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C2726A55-8180-42CD-897B-E5DDB21E2D8D}" type="pres">
      <dgm:prSet presAssocID="{7E0C0F7D-9812-421D-8A78-7F1BBB88E79A}" presName="diagram" presStyleCnt="0">
        <dgm:presLayoutVars>
          <dgm:dir/>
          <dgm:resizeHandles val="exact"/>
        </dgm:presLayoutVars>
      </dgm:prSet>
      <dgm:spPr/>
    </dgm:pt>
    <dgm:pt modelId="{EC9727CB-C680-4276-92DD-5AF686E17387}" type="pres">
      <dgm:prSet presAssocID="{46A96C19-989E-4DE3-9BF5-5ADDF1B9FEB0}" presName="node" presStyleLbl="node1" presStyleIdx="0" presStyleCnt="5">
        <dgm:presLayoutVars>
          <dgm:bulletEnabled val="1"/>
        </dgm:presLayoutVars>
      </dgm:prSet>
      <dgm:spPr/>
    </dgm:pt>
    <dgm:pt modelId="{458003D1-F1CB-4C3B-A712-E2F4F4EFED55}" type="pres">
      <dgm:prSet presAssocID="{421C3C72-2BA1-4AD1-80BD-F539128D8F9F}" presName="sibTrans" presStyleCnt="0"/>
      <dgm:spPr/>
    </dgm:pt>
    <dgm:pt modelId="{02B588B8-5DB2-4C4B-9E02-0A6D6C40BCC7}" type="pres">
      <dgm:prSet presAssocID="{5A5A9586-5AFE-446D-89CD-75F64436442A}" presName="node" presStyleLbl="node1" presStyleIdx="1" presStyleCnt="5">
        <dgm:presLayoutVars>
          <dgm:bulletEnabled val="1"/>
        </dgm:presLayoutVars>
      </dgm:prSet>
      <dgm:spPr/>
    </dgm:pt>
    <dgm:pt modelId="{83F784E2-0F0E-4F51-844E-BCAF52FCF7D5}" type="pres">
      <dgm:prSet presAssocID="{4838D35D-FD9B-4690-B43B-F255F2DFB6FE}" presName="sibTrans" presStyleCnt="0"/>
      <dgm:spPr/>
    </dgm:pt>
    <dgm:pt modelId="{C14C41A3-50DD-43BD-AB6F-03525B0AFA59}" type="pres">
      <dgm:prSet presAssocID="{DD9CC13D-06BB-4E7E-B077-37C6D4721BFF}" presName="node" presStyleLbl="node1" presStyleIdx="2" presStyleCnt="5">
        <dgm:presLayoutVars>
          <dgm:bulletEnabled val="1"/>
        </dgm:presLayoutVars>
      </dgm:prSet>
      <dgm:spPr/>
    </dgm:pt>
    <dgm:pt modelId="{18A91169-424D-44D9-8AC6-BC4BDA155A1F}" type="pres">
      <dgm:prSet presAssocID="{3740CB1D-4435-4F75-BA1A-61596863A839}" presName="sibTrans" presStyleCnt="0"/>
      <dgm:spPr/>
    </dgm:pt>
    <dgm:pt modelId="{7FCD3B2F-DB8D-458F-9B99-2D000C532B05}" type="pres">
      <dgm:prSet presAssocID="{B8314A25-C475-4654-AFAC-59986B28A243}" presName="node" presStyleLbl="node1" presStyleIdx="3" presStyleCnt="5">
        <dgm:presLayoutVars>
          <dgm:bulletEnabled val="1"/>
        </dgm:presLayoutVars>
      </dgm:prSet>
      <dgm:spPr/>
    </dgm:pt>
    <dgm:pt modelId="{00866F98-838B-456A-92C6-82879710D53D}" type="pres">
      <dgm:prSet presAssocID="{5D788C59-1C8A-46D7-BEF6-41711B94B816}" presName="sibTrans" presStyleCnt="0"/>
      <dgm:spPr/>
    </dgm:pt>
    <dgm:pt modelId="{034A95C4-62EC-4742-875D-3919B9A16043}" type="pres">
      <dgm:prSet presAssocID="{8C23733B-463E-433B-B1F7-8F3662BCC2A7}" presName="node" presStyleLbl="node1" presStyleIdx="4" presStyleCnt="5">
        <dgm:presLayoutVars>
          <dgm:bulletEnabled val="1"/>
        </dgm:presLayoutVars>
      </dgm:prSet>
      <dgm:spPr/>
    </dgm:pt>
  </dgm:ptLst>
  <dgm:cxnLst>
    <dgm:cxn modelId="{CB808862-819B-4C3C-BC61-024F2CB26A81}" type="presOf" srcId="{B8314A25-C475-4654-AFAC-59986B28A243}" destId="{7FCD3B2F-DB8D-458F-9B99-2D000C532B05}" srcOrd="0" destOrd="0" presId="urn:microsoft.com/office/officeart/2005/8/layout/default"/>
    <dgm:cxn modelId="{01838268-64AD-4A15-AB90-3B8BC77FC04E}" type="presOf" srcId="{DD9CC13D-06BB-4E7E-B077-37C6D4721BFF}" destId="{C14C41A3-50DD-43BD-AB6F-03525B0AFA59}" srcOrd="0" destOrd="0" presId="urn:microsoft.com/office/officeart/2005/8/layout/default"/>
    <dgm:cxn modelId="{6A3E9569-857B-44DA-8E64-5EE4399158E5}" type="presOf" srcId="{46A96C19-989E-4DE3-9BF5-5ADDF1B9FEB0}" destId="{EC9727CB-C680-4276-92DD-5AF686E17387}" srcOrd="0" destOrd="0" presId="urn:microsoft.com/office/officeart/2005/8/layout/default"/>
    <dgm:cxn modelId="{2983B84B-0760-48BA-873A-36BA5F3A5701}" type="presOf" srcId="{8C23733B-463E-433B-B1F7-8F3662BCC2A7}" destId="{034A95C4-62EC-4742-875D-3919B9A16043}" srcOrd="0" destOrd="0" presId="urn:microsoft.com/office/officeart/2005/8/layout/default"/>
    <dgm:cxn modelId="{4DA08A7A-CC52-4FF8-AA7F-872A751F65A8}" srcId="{7E0C0F7D-9812-421D-8A78-7F1BBB88E79A}" destId="{8C23733B-463E-433B-B1F7-8F3662BCC2A7}" srcOrd="4" destOrd="0" parTransId="{D6BCF543-CDB4-49E0-AECA-24C62A6F9D77}" sibTransId="{49F23C9B-6ECE-4D19-BDEE-4514C4740692}"/>
    <dgm:cxn modelId="{97C0468B-127D-42E5-BB7E-8011E5B186BB}" srcId="{7E0C0F7D-9812-421D-8A78-7F1BBB88E79A}" destId="{DD9CC13D-06BB-4E7E-B077-37C6D4721BFF}" srcOrd="2" destOrd="0" parTransId="{DAC58D9F-3180-41DF-9940-FA2DD6A8F296}" sibTransId="{3740CB1D-4435-4F75-BA1A-61596863A839}"/>
    <dgm:cxn modelId="{31E6DA8E-4907-4ADA-B5F8-7BAF7CEEEC95}" srcId="{7E0C0F7D-9812-421D-8A78-7F1BBB88E79A}" destId="{46A96C19-989E-4DE3-9BF5-5ADDF1B9FEB0}" srcOrd="0" destOrd="0" parTransId="{D0B3BF3C-3B00-4070-A33D-770A98BBA40C}" sibTransId="{421C3C72-2BA1-4AD1-80BD-F539128D8F9F}"/>
    <dgm:cxn modelId="{53DF919E-8238-48DB-BCEF-8D2B512B87D6}" type="presOf" srcId="{7E0C0F7D-9812-421D-8A78-7F1BBB88E79A}" destId="{C2726A55-8180-42CD-897B-E5DDB21E2D8D}" srcOrd="0" destOrd="0" presId="urn:microsoft.com/office/officeart/2005/8/layout/default"/>
    <dgm:cxn modelId="{859596A1-9864-48E7-9A6D-F7FB4D30D742}" type="presOf" srcId="{5A5A9586-5AFE-446D-89CD-75F64436442A}" destId="{02B588B8-5DB2-4C4B-9E02-0A6D6C40BCC7}" srcOrd="0" destOrd="0" presId="urn:microsoft.com/office/officeart/2005/8/layout/default"/>
    <dgm:cxn modelId="{4EB32FBC-93EC-4C4A-ADFF-90141F4A96E0}" srcId="{7E0C0F7D-9812-421D-8A78-7F1BBB88E79A}" destId="{5A5A9586-5AFE-446D-89CD-75F64436442A}" srcOrd="1" destOrd="0" parTransId="{015B1A27-3C5E-449C-A648-1B11A7653789}" sibTransId="{4838D35D-FD9B-4690-B43B-F255F2DFB6FE}"/>
    <dgm:cxn modelId="{21104DF9-E435-483B-AC1A-7253862273D1}" srcId="{7E0C0F7D-9812-421D-8A78-7F1BBB88E79A}" destId="{B8314A25-C475-4654-AFAC-59986B28A243}" srcOrd="3" destOrd="0" parTransId="{0C0D2672-6DEB-4F2B-9B54-CDC3763E9C9D}" sibTransId="{5D788C59-1C8A-46D7-BEF6-41711B94B816}"/>
    <dgm:cxn modelId="{9E871693-C520-4FFC-856E-A54FC9544DEB}" type="presParOf" srcId="{C2726A55-8180-42CD-897B-E5DDB21E2D8D}" destId="{EC9727CB-C680-4276-92DD-5AF686E17387}" srcOrd="0" destOrd="0" presId="urn:microsoft.com/office/officeart/2005/8/layout/default"/>
    <dgm:cxn modelId="{5B0FB4AF-2401-45F1-B025-4E85DA61E739}" type="presParOf" srcId="{C2726A55-8180-42CD-897B-E5DDB21E2D8D}" destId="{458003D1-F1CB-4C3B-A712-E2F4F4EFED55}" srcOrd="1" destOrd="0" presId="urn:microsoft.com/office/officeart/2005/8/layout/default"/>
    <dgm:cxn modelId="{6C6C22A4-4DDD-4E92-988E-B4DDB177ECD0}" type="presParOf" srcId="{C2726A55-8180-42CD-897B-E5DDB21E2D8D}" destId="{02B588B8-5DB2-4C4B-9E02-0A6D6C40BCC7}" srcOrd="2" destOrd="0" presId="urn:microsoft.com/office/officeart/2005/8/layout/default"/>
    <dgm:cxn modelId="{52FA774C-38C6-4492-B657-28149B98FAAE}" type="presParOf" srcId="{C2726A55-8180-42CD-897B-E5DDB21E2D8D}" destId="{83F784E2-0F0E-4F51-844E-BCAF52FCF7D5}" srcOrd="3" destOrd="0" presId="urn:microsoft.com/office/officeart/2005/8/layout/default"/>
    <dgm:cxn modelId="{08AD9755-49E0-46B9-940C-E5CD223F2855}" type="presParOf" srcId="{C2726A55-8180-42CD-897B-E5DDB21E2D8D}" destId="{C14C41A3-50DD-43BD-AB6F-03525B0AFA59}" srcOrd="4" destOrd="0" presId="urn:microsoft.com/office/officeart/2005/8/layout/default"/>
    <dgm:cxn modelId="{B52CBA37-82FF-4652-8B78-6CF61F7F97D5}" type="presParOf" srcId="{C2726A55-8180-42CD-897B-E5DDB21E2D8D}" destId="{18A91169-424D-44D9-8AC6-BC4BDA155A1F}" srcOrd="5" destOrd="0" presId="urn:microsoft.com/office/officeart/2005/8/layout/default"/>
    <dgm:cxn modelId="{1A129BB7-D8D1-4FAE-91A8-2E8B81E9CAD3}" type="presParOf" srcId="{C2726A55-8180-42CD-897B-E5DDB21E2D8D}" destId="{7FCD3B2F-DB8D-458F-9B99-2D000C532B05}" srcOrd="6" destOrd="0" presId="urn:microsoft.com/office/officeart/2005/8/layout/default"/>
    <dgm:cxn modelId="{8C1F3C0B-9D4D-42FA-9F89-96AC6CB25197}" type="presParOf" srcId="{C2726A55-8180-42CD-897B-E5DDB21E2D8D}" destId="{00866F98-838B-456A-92C6-82879710D53D}" srcOrd="7" destOrd="0" presId="urn:microsoft.com/office/officeart/2005/8/layout/default"/>
    <dgm:cxn modelId="{1B8E8344-10A4-4DB2-851D-E6A71C960F15}" type="presParOf" srcId="{C2726A55-8180-42CD-897B-E5DDB21E2D8D}" destId="{034A95C4-62EC-4742-875D-3919B9A1604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F52D2-226C-477D-9197-290C5421D2A5}">
      <dsp:nvSpPr>
        <dsp:cNvPr id="0" name=""/>
        <dsp:cNvSpPr/>
      </dsp:nvSpPr>
      <dsp:spPr>
        <a:xfrm>
          <a:off x="0" y="57491"/>
          <a:ext cx="4693920" cy="578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Serves as indicative guidance</a:t>
          </a:r>
        </a:p>
      </dsp:txBody>
      <dsp:txXfrm>
        <a:off x="16958" y="74449"/>
        <a:ext cx="3870619" cy="545065"/>
      </dsp:txXfrm>
    </dsp:sp>
    <dsp:sp modelId="{BE007B23-A4FB-49F7-B2E7-ED0600BEB65C}">
      <dsp:nvSpPr>
        <dsp:cNvPr id="0" name=""/>
        <dsp:cNvSpPr/>
      </dsp:nvSpPr>
      <dsp:spPr>
        <a:xfrm>
          <a:off x="350520" y="847840"/>
          <a:ext cx="4693920" cy="578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that focuses the attention </a:t>
          </a:r>
        </a:p>
      </dsp:txBody>
      <dsp:txXfrm>
        <a:off x="367478" y="864798"/>
        <a:ext cx="3858406" cy="545065"/>
      </dsp:txXfrm>
    </dsp:sp>
    <dsp:sp modelId="{5F05C5CC-F04F-4A2D-A6C3-4450AF87C5E5}">
      <dsp:nvSpPr>
        <dsp:cNvPr id="0" name=""/>
        <dsp:cNvSpPr/>
      </dsp:nvSpPr>
      <dsp:spPr>
        <a:xfrm>
          <a:off x="701039" y="1638188"/>
          <a:ext cx="4693920" cy="578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of policy makers and private industry</a:t>
          </a:r>
        </a:p>
      </dsp:txBody>
      <dsp:txXfrm>
        <a:off x="717997" y="1655146"/>
        <a:ext cx="3858406" cy="545065"/>
      </dsp:txXfrm>
    </dsp:sp>
    <dsp:sp modelId="{0116EE50-EF34-43A5-9A14-BA045CE1920B}">
      <dsp:nvSpPr>
        <dsp:cNvPr id="0" name=""/>
        <dsp:cNvSpPr/>
      </dsp:nvSpPr>
      <dsp:spPr>
        <a:xfrm>
          <a:off x="1051559" y="2428537"/>
          <a:ext cx="4693920" cy="578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into developing India’s offshore wind sector</a:t>
          </a:r>
        </a:p>
      </dsp:txBody>
      <dsp:txXfrm>
        <a:off x="1068517" y="2445495"/>
        <a:ext cx="3858406" cy="545065"/>
      </dsp:txXfrm>
    </dsp:sp>
    <dsp:sp modelId="{6277B419-070E-46CC-8E2F-319BE9ED0A59}">
      <dsp:nvSpPr>
        <dsp:cNvPr id="0" name=""/>
        <dsp:cNvSpPr/>
      </dsp:nvSpPr>
      <dsp:spPr>
        <a:xfrm>
          <a:off x="1402079" y="3218885"/>
          <a:ext cx="4693920" cy="578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along with entire ancillary infra. and supply chain to scale</a:t>
          </a:r>
        </a:p>
      </dsp:txBody>
      <dsp:txXfrm>
        <a:off x="1419037" y="3235843"/>
        <a:ext cx="3858406" cy="545065"/>
      </dsp:txXfrm>
    </dsp:sp>
    <dsp:sp modelId="{7A093CD7-FE30-43F3-BEA0-FBAFD04DF0F7}">
      <dsp:nvSpPr>
        <dsp:cNvPr id="0" name=""/>
        <dsp:cNvSpPr/>
      </dsp:nvSpPr>
      <dsp:spPr>
        <a:xfrm>
          <a:off x="4242842" y="506979"/>
          <a:ext cx="451077" cy="45107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344334" y="506979"/>
        <a:ext cx="248093" cy="339435"/>
      </dsp:txXfrm>
    </dsp:sp>
    <dsp:sp modelId="{2680D587-2A6F-46AE-9A68-D4DC89E94899}">
      <dsp:nvSpPr>
        <dsp:cNvPr id="0" name=""/>
        <dsp:cNvSpPr/>
      </dsp:nvSpPr>
      <dsp:spPr>
        <a:xfrm>
          <a:off x="4593362" y="1297328"/>
          <a:ext cx="451077" cy="45107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694854" y="1297328"/>
        <a:ext cx="248093" cy="339435"/>
      </dsp:txXfrm>
    </dsp:sp>
    <dsp:sp modelId="{88F33682-FCB8-4744-A127-4DCC16351FB8}">
      <dsp:nvSpPr>
        <dsp:cNvPr id="0" name=""/>
        <dsp:cNvSpPr/>
      </dsp:nvSpPr>
      <dsp:spPr>
        <a:xfrm>
          <a:off x="4943882" y="2076110"/>
          <a:ext cx="451077" cy="45107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045374" y="2076110"/>
        <a:ext cx="248093" cy="339435"/>
      </dsp:txXfrm>
    </dsp:sp>
    <dsp:sp modelId="{5D97C499-3009-42B1-A91F-AFC11D71A48F}">
      <dsp:nvSpPr>
        <dsp:cNvPr id="0" name=""/>
        <dsp:cNvSpPr/>
      </dsp:nvSpPr>
      <dsp:spPr>
        <a:xfrm>
          <a:off x="5294402" y="2874170"/>
          <a:ext cx="451077" cy="45107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395894" y="2874170"/>
        <a:ext cx="248093" cy="3394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727CB-C680-4276-92DD-5AF686E17387}">
      <dsp:nvSpPr>
        <dsp:cNvPr id="0" name=""/>
        <dsp:cNvSpPr/>
      </dsp:nvSpPr>
      <dsp:spPr>
        <a:xfrm>
          <a:off x="2703" y="256719"/>
          <a:ext cx="1463886" cy="878331"/>
        </a:xfrm>
        <a:prstGeom prst="rect">
          <a:avLst/>
        </a:prstGeom>
        <a:solidFill>
          <a:srgbClr val="99D6F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FF"/>
              </a:solidFill>
            </a:rPr>
            <a:t>Complex development process</a:t>
          </a:r>
        </a:p>
      </dsp:txBody>
      <dsp:txXfrm>
        <a:off x="2703" y="256719"/>
        <a:ext cx="1463886" cy="878331"/>
      </dsp:txXfrm>
    </dsp:sp>
    <dsp:sp modelId="{02B588B8-5DB2-4C4B-9E02-0A6D6C40BCC7}">
      <dsp:nvSpPr>
        <dsp:cNvPr id="0" name=""/>
        <dsp:cNvSpPr/>
      </dsp:nvSpPr>
      <dsp:spPr>
        <a:xfrm>
          <a:off x="1612978" y="256719"/>
          <a:ext cx="1463886" cy="878331"/>
        </a:xfrm>
        <a:prstGeom prst="rect">
          <a:avLst/>
        </a:prstGeom>
        <a:solidFill>
          <a:srgbClr val="99D6F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FF"/>
              </a:solidFill>
            </a:rPr>
            <a:t>Levelised Cost of Energy</a:t>
          </a:r>
        </a:p>
      </dsp:txBody>
      <dsp:txXfrm>
        <a:off x="1612978" y="256719"/>
        <a:ext cx="1463886" cy="878331"/>
      </dsp:txXfrm>
    </dsp:sp>
    <dsp:sp modelId="{C14C41A3-50DD-43BD-AB6F-03525B0AFA59}">
      <dsp:nvSpPr>
        <dsp:cNvPr id="0" name=""/>
        <dsp:cNvSpPr/>
      </dsp:nvSpPr>
      <dsp:spPr>
        <a:xfrm>
          <a:off x="3223253" y="256719"/>
          <a:ext cx="1463886" cy="878331"/>
        </a:xfrm>
        <a:prstGeom prst="rect">
          <a:avLst/>
        </a:prstGeom>
        <a:solidFill>
          <a:srgbClr val="99D6F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FF"/>
              </a:solidFill>
            </a:rPr>
            <a:t>Financing</a:t>
          </a:r>
        </a:p>
      </dsp:txBody>
      <dsp:txXfrm>
        <a:off x="3223253" y="256719"/>
        <a:ext cx="1463886" cy="878331"/>
      </dsp:txXfrm>
    </dsp:sp>
    <dsp:sp modelId="{7FCD3B2F-DB8D-458F-9B99-2D000C532B05}">
      <dsp:nvSpPr>
        <dsp:cNvPr id="0" name=""/>
        <dsp:cNvSpPr/>
      </dsp:nvSpPr>
      <dsp:spPr>
        <a:xfrm>
          <a:off x="4833528" y="256719"/>
          <a:ext cx="1463886" cy="878331"/>
        </a:xfrm>
        <a:prstGeom prst="rect">
          <a:avLst/>
        </a:prstGeom>
        <a:solidFill>
          <a:srgbClr val="99D6F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FF"/>
              </a:solidFill>
            </a:rPr>
            <a:t>Supply chain, port and grid infrastructure</a:t>
          </a:r>
        </a:p>
      </dsp:txBody>
      <dsp:txXfrm>
        <a:off x="4833528" y="256719"/>
        <a:ext cx="1463886" cy="878331"/>
      </dsp:txXfrm>
    </dsp:sp>
    <dsp:sp modelId="{034A95C4-62EC-4742-875D-3919B9A16043}">
      <dsp:nvSpPr>
        <dsp:cNvPr id="0" name=""/>
        <dsp:cNvSpPr/>
      </dsp:nvSpPr>
      <dsp:spPr>
        <a:xfrm>
          <a:off x="6443803" y="256719"/>
          <a:ext cx="1463886" cy="878331"/>
        </a:xfrm>
        <a:prstGeom prst="rect">
          <a:avLst/>
        </a:prstGeom>
        <a:solidFill>
          <a:srgbClr val="99D6F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FF"/>
              </a:solidFill>
            </a:rPr>
            <a:t>Socio –environmental constraints</a:t>
          </a:r>
        </a:p>
      </dsp:txBody>
      <dsp:txXfrm>
        <a:off x="6443803" y="256719"/>
        <a:ext cx="1463886" cy="8783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727CB-C680-4276-92DD-5AF686E17387}">
      <dsp:nvSpPr>
        <dsp:cNvPr id="0" name=""/>
        <dsp:cNvSpPr/>
      </dsp:nvSpPr>
      <dsp:spPr>
        <a:xfrm>
          <a:off x="2715" y="241821"/>
          <a:ext cx="1470098" cy="882059"/>
        </a:xfrm>
        <a:prstGeom prst="rect">
          <a:avLst/>
        </a:prstGeom>
        <a:solidFill>
          <a:srgbClr val="99D6F0"/>
        </a:solidFill>
        <a:ln w="25400" cap="flat" cmpd="sng" algn="ctr">
          <a:solidFill>
            <a:srgbClr val="99D6F0">
              <a:alpha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De-risk development process</a:t>
          </a:r>
        </a:p>
      </dsp:txBody>
      <dsp:txXfrm>
        <a:off x="2715" y="241821"/>
        <a:ext cx="1470098" cy="882059"/>
      </dsp:txXfrm>
    </dsp:sp>
    <dsp:sp modelId="{02B588B8-5DB2-4C4B-9E02-0A6D6C40BCC7}">
      <dsp:nvSpPr>
        <dsp:cNvPr id="0" name=""/>
        <dsp:cNvSpPr/>
      </dsp:nvSpPr>
      <dsp:spPr>
        <a:xfrm>
          <a:off x="1619824" y="241821"/>
          <a:ext cx="1470098" cy="882059"/>
        </a:xfrm>
        <a:prstGeom prst="rect">
          <a:avLst/>
        </a:prstGeom>
        <a:solidFill>
          <a:srgbClr val="99D6F0"/>
        </a:solidFill>
        <a:ln w="25400" cap="flat" cmpd="sng" algn="ctr">
          <a:solidFill>
            <a:srgbClr val="99D6F0">
              <a:alpha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Maritime Spatial Planning</a:t>
          </a:r>
        </a:p>
      </dsp:txBody>
      <dsp:txXfrm>
        <a:off x="1619824" y="241821"/>
        <a:ext cx="1470098" cy="882059"/>
      </dsp:txXfrm>
    </dsp:sp>
    <dsp:sp modelId="{C14C41A3-50DD-43BD-AB6F-03525B0AFA59}">
      <dsp:nvSpPr>
        <dsp:cNvPr id="0" name=""/>
        <dsp:cNvSpPr/>
      </dsp:nvSpPr>
      <dsp:spPr>
        <a:xfrm>
          <a:off x="3236933" y="241821"/>
          <a:ext cx="1470098" cy="882059"/>
        </a:xfrm>
        <a:prstGeom prst="rect">
          <a:avLst/>
        </a:prstGeom>
        <a:solidFill>
          <a:srgbClr val="99D6F0"/>
        </a:solidFill>
        <a:ln w="25400" cap="flat" cmpd="sng" algn="ctr">
          <a:solidFill>
            <a:srgbClr val="99D6F0">
              <a:alpha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54000" rIns="36000" bIns="540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Demonstration Projects</a:t>
          </a:r>
        </a:p>
      </dsp:txBody>
      <dsp:txXfrm>
        <a:off x="3236933" y="241821"/>
        <a:ext cx="1470098" cy="882059"/>
      </dsp:txXfrm>
    </dsp:sp>
    <dsp:sp modelId="{7FCD3B2F-DB8D-458F-9B99-2D000C532B05}">
      <dsp:nvSpPr>
        <dsp:cNvPr id="0" name=""/>
        <dsp:cNvSpPr/>
      </dsp:nvSpPr>
      <dsp:spPr>
        <a:xfrm>
          <a:off x="4854041" y="241821"/>
          <a:ext cx="1470098" cy="882059"/>
        </a:xfrm>
        <a:prstGeom prst="rect">
          <a:avLst/>
        </a:prstGeom>
        <a:solidFill>
          <a:srgbClr val="99D6F0"/>
        </a:solidFill>
        <a:ln w="25400" cap="flat" cmpd="sng" algn="ctr">
          <a:solidFill>
            <a:srgbClr val="99D6F0">
              <a:alpha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Financial Support</a:t>
          </a:r>
        </a:p>
      </dsp:txBody>
      <dsp:txXfrm>
        <a:off x="4854041" y="241821"/>
        <a:ext cx="1470098" cy="882059"/>
      </dsp:txXfrm>
    </dsp:sp>
    <dsp:sp modelId="{034A95C4-62EC-4742-875D-3919B9A16043}">
      <dsp:nvSpPr>
        <dsp:cNvPr id="0" name=""/>
        <dsp:cNvSpPr/>
      </dsp:nvSpPr>
      <dsp:spPr>
        <a:xfrm>
          <a:off x="6471150" y="241821"/>
          <a:ext cx="1470098" cy="882059"/>
        </a:xfrm>
        <a:prstGeom prst="rect">
          <a:avLst/>
        </a:prstGeom>
        <a:solidFill>
          <a:srgbClr val="99D6F0"/>
        </a:solidFill>
        <a:ln w="25400" cap="flat" cmpd="sng" algn="ctr">
          <a:solidFill>
            <a:srgbClr val="99D6F0">
              <a:alpha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Long-term vision</a:t>
          </a:r>
        </a:p>
      </dsp:txBody>
      <dsp:txXfrm>
        <a:off x="6471150" y="241821"/>
        <a:ext cx="1470098" cy="8820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727CB-C680-4276-92DD-5AF686E17387}">
      <dsp:nvSpPr>
        <dsp:cNvPr id="0" name=""/>
        <dsp:cNvSpPr/>
      </dsp:nvSpPr>
      <dsp:spPr>
        <a:xfrm>
          <a:off x="2750" y="236053"/>
          <a:ext cx="1489326" cy="893595"/>
        </a:xfrm>
        <a:prstGeom prst="rect">
          <a:avLst/>
        </a:prstGeom>
        <a:solidFill>
          <a:srgbClr val="99D6F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Clear roadmap</a:t>
          </a:r>
        </a:p>
      </dsp:txBody>
      <dsp:txXfrm>
        <a:off x="2750" y="236053"/>
        <a:ext cx="1489326" cy="893595"/>
      </dsp:txXfrm>
    </dsp:sp>
    <dsp:sp modelId="{02B588B8-5DB2-4C4B-9E02-0A6D6C40BCC7}">
      <dsp:nvSpPr>
        <dsp:cNvPr id="0" name=""/>
        <dsp:cNvSpPr/>
      </dsp:nvSpPr>
      <dsp:spPr>
        <a:xfrm>
          <a:off x="1641009" y="236053"/>
          <a:ext cx="1489326" cy="893595"/>
        </a:xfrm>
        <a:prstGeom prst="rect">
          <a:avLst/>
        </a:prstGeom>
        <a:solidFill>
          <a:srgbClr val="99D6F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Consenting and permitting </a:t>
          </a:r>
        </a:p>
      </dsp:txBody>
      <dsp:txXfrm>
        <a:off x="1641009" y="236053"/>
        <a:ext cx="1489326" cy="893595"/>
      </dsp:txXfrm>
    </dsp:sp>
    <dsp:sp modelId="{C14C41A3-50DD-43BD-AB6F-03525B0AFA59}">
      <dsp:nvSpPr>
        <dsp:cNvPr id="0" name=""/>
        <dsp:cNvSpPr/>
      </dsp:nvSpPr>
      <dsp:spPr>
        <a:xfrm>
          <a:off x="3279269" y="236053"/>
          <a:ext cx="1489326" cy="893595"/>
        </a:xfrm>
        <a:prstGeom prst="rect">
          <a:avLst/>
        </a:prstGeom>
        <a:solidFill>
          <a:srgbClr val="99D6F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Grid development</a:t>
          </a:r>
        </a:p>
      </dsp:txBody>
      <dsp:txXfrm>
        <a:off x="3279269" y="236053"/>
        <a:ext cx="1489326" cy="893595"/>
      </dsp:txXfrm>
    </dsp:sp>
    <dsp:sp modelId="{7FCD3B2F-DB8D-458F-9B99-2D000C532B05}">
      <dsp:nvSpPr>
        <dsp:cNvPr id="0" name=""/>
        <dsp:cNvSpPr/>
      </dsp:nvSpPr>
      <dsp:spPr>
        <a:xfrm>
          <a:off x="4917528" y="236053"/>
          <a:ext cx="1489326" cy="893595"/>
        </a:xfrm>
        <a:prstGeom prst="rect">
          <a:avLst/>
        </a:prstGeom>
        <a:solidFill>
          <a:srgbClr val="99D6F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Financial support mechanisms</a:t>
          </a:r>
        </a:p>
      </dsp:txBody>
      <dsp:txXfrm>
        <a:off x="4917528" y="236053"/>
        <a:ext cx="1489326" cy="893595"/>
      </dsp:txXfrm>
    </dsp:sp>
    <dsp:sp modelId="{034A95C4-62EC-4742-875D-3919B9A16043}">
      <dsp:nvSpPr>
        <dsp:cNvPr id="0" name=""/>
        <dsp:cNvSpPr/>
      </dsp:nvSpPr>
      <dsp:spPr>
        <a:xfrm>
          <a:off x="6555787" y="236053"/>
          <a:ext cx="1489326" cy="893595"/>
        </a:xfrm>
        <a:prstGeom prst="rect">
          <a:avLst/>
        </a:prstGeom>
        <a:solidFill>
          <a:srgbClr val="99D6F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Competence and skill development</a:t>
          </a:r>
        </a:p>
      </dsp:txBody>
      <dsp:txXfrm>
        <a:off x="6555787" y="236053"/>
        <a:ext cx="1489326" cy="8935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77AC0-79B9-43EB-8A20-591F25A25B14}" type="datetimeFigureOut">
              <a:rPr lang="en-US" smtClean="0"/>
              <a:pPr/>
              <a:t>3/8/2018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FD676-F5F3-4AC4-9D31-A78066EC690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8432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FD676-F5F3-4AC4-9D31-A78066EC6904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1607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 eaLnBrk="1" hangingPunct="1">
              <a:buFont typeface="Wingdings" pitchFamily="2" charset="2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2AB-FD5C-4EF7-AF8D-FB95907AF3A4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3963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FD676-F5F3-4AC4-9D31-A78066EC6904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58847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Responsibilities</a:t>
            </a:r>
            <a:r>
              <a:rPr lang="en-GB" baseline="0" dirty="0"/>
              <a:t> at the national level are mirrored at the state level. Important to share a common vision, harmonize plans and coordinate on infrastructure development.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FD676-F5F3-4AC4-9D31-A78066EC6904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7068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2AB-FD5C-4EF7-AF8D-FB95907AF3A4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160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FD676-F5F3-4AC4-9D31-A78066EC6904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5150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2AB-FD5C-4EF7-AF8D-FB95907AF3A4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3344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India has ambitious targets for the development</a:t>
            </a:r>
            <a:r>
              <a:rPr lang="en-GB" baseline="0" dirty="0"/>
              <a:t> of RE and there are strong local drivers to having a cleaner energy mix.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FD676-F5F3-4AC4-9D31-A78066EC6904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1284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2AB-FD5C-4EF7-AF8D-FB95907AF3A4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606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India has ambitious targets for the development</a:t>
            </a:r>
            <a:r>
              <a:rPr lang="en-GB" baseline="0" dirty="0"/>
              <a:t> of RE and there are strong local drivers to having a cleaner energy mix.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FD676-F5F3-4AC4-9D31-A78066EC6904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3835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Onshore grid infrastructure</a:t>
            </a:r>
            <a:r>
              <a:rPr lang="en-GB" baseline="0" dirty="0"/>
              <a:t> must be ready for OWF connection and power evacuation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FD676-F5F3-4AC4-9D31-A78066EC6904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5074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542A-5C7F-554C-9E7D-225BEF9555F7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0C98-5056-8A4A-9D87-96DEDB11F5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48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542A-5C7F-554C-9E7D-225BEF9555F7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0C98-5056-8A4A-9D87-96DEDB11F5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86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542A-5C7F-554C-9E7D-225BEF9555F7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0C98-5056-8A4A-9D87-96DEDB11F5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30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542A-5C7F-554C-9E7D-225BEF9555F7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0C98-5056-8A4A-9D87-96DEDB11F5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542A-5C7F-554C-9E7D-225BEF9555F7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0C98-5056-8A4A-9D87-96DEDB11F5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27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542A-5C7F-554C-9E7D-225BEF9555F7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0C98-5056-8A4A-9D87-96DEDB11F5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0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542A-5C7F-554C-9E7D-225BEF9555F7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0C98-5056-8A4A-9D87-96DEDB11F5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29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542A-5C7F-554C-9E7D-225BEF9555F7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0C98-5056-8A4A-9D87-96DEDB11F5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97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542A-5C7F-554C-9E7D-225BEF9555F7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0C98-5056-8A4A-9D87-96DEDB11F5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39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542A-5C7F-554C-9E7D-225BEF9555F7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0C98-5056-8A4A-9D87-96DEDB11F5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7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542A-5C7F-554C-9E7D-225BEF9555F7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0C98-5056-8A4A-9D87-96DEDB11F5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80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B542A-5C7F-554C-9E7D-225BEF9555F7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D0C98-5056-8A4A-9D87-96DEDB11F5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0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hyperlink" Target="mailto:shruti.shukla@gwec.net" TargetMode="External"/><Relationship Id="rId4" Type="http://schemas.openxmlformats.org/officeDocument/2006/relationships/hyperlink" Target="mailto:alok.kumar@dnvgl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748" y="1"/>
            <a:ext cx="8053251" cy="53593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4132" y="5072063"/>
            <a:ext cx="8382000" cy="785035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SG" b="1" kern="0" dirty="0">
                <a:solidFill>
                  <a:srgbClr val="002596"/>
                </a:solidFill>
                <a:latin typeface="Arial"/>
                <a:cs typeface="Arial"/>
              </a:rPr>
              <a:t>Recommendations from the Offshore Wind Outlook for Gujarat and Tamil Nadu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6672" y="6354797"/>
            <a:ext cx="828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ROHIT GADRE												8 March 2018</a:t>
            </a:r>
          </a:p>
        </p:txBody>
      </p:sp>
    </p:spTree>
    <p:extLst>
      <p:ext uri="{BB962C8B-B14F-4D97-AF65-F5344CB8AC3E}">
        <p14:creationId xmlns:p14="http://schemas.microsoft.com/office/powerpoint/2010/main" val="649707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7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525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18545" y="106330"/>
            <a:ext cx="8229600" cy="758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0"/>
              </a:spcBef>
              <a:defRPr/>
            </a:pPr>
            <a:endParaRPr lang="en-IN" sz="2800" b="1" dirty="0">
              <a:sym typeface="Verdan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5302" y="2252558"/>
            <a:ext cx="87310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GB" sz="6600" dirty="0"/>
              <a:t>Q&amp;A?</a:t>
            </a:r>
          </a:p>
          <a:p>
            <a:pPr marL="0" lvl="1" algn="ctr"/>
            <a:r>
              <a:rPr lang="en-GB" sz="6600" dirty="0"/>
              <a:t>Open Discussion</a:t>
            </a:r>
          </a:p>
        </p:txBody>
      </p:sp>
    </p:spTree>
    <p:extLst>
      <p:ext uri="{BB962C8B-B14F-4D97-AF65-F5344CB8AC3E}">
        <p14:creationId xmlns:p14="http://schemas.microsoft.com/office/powerpoint/2010/main" val="2886844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0530"/>
            <a:ext cx="9144000" cy="3990148"/>
          </a:xfrm>
          <a:prstGeom prst="rect">
            <a:avLst/>
          </a:prstGeom>
        </p:spPr>
      </p:pic>
      <p:sp>
        <p:nvSpPr>
          <p:cNvPr id="19" name="Rectangle 1"/>
          <p:cNvSpPr>
            <a:spLocks/>
          </p:cNvSpPr>
          <p:nvPr/>
        </p:nvSpPr>
        <p:spPr bwMode="auto">
          <a:xfrm>
            <a:off x="2273262" y="4931892"/>
            <a:ext cx="4178774" cy="52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ts val="1000"/>
              </a:spcBef>
              <a:buClr>
                <a:srgbClr val="32429C"/>
              </a:buClr>
              <a:buSzPct val="130000"/>
              <a:defRPr/>
            </a:pPr>
            <a:r>
              <a:rPr lang="en-US" sz="1400" b="1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Verdana" charset="0"/>
              </a:rPr>
              <a:t>This project is co-funded by the European Union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-1" y="5703825"/>
            <a:ext cx="9144000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rgbClr val="32429C"/>
              </a:buClr>
              <a:buSzPct val="130000"/>
              <a:defRPr/>
            </a:pPr>
            <a:r>
              <a:rPr lang="en-US" sz="1200" b="1" dirty="0">
                <a:latin typeface="Cambria"/>
                <a:ea typeface="ＭＳ Ｐゴシック" charset="0"/>
                <a:cs typeface="Cambria"/>
                <a:sym typeface="Verdana" charset="0"/>
              </a:rPr>
              <a:t>For more information please contact: </a:t>
            </a:r>
          </a:p>
          <a:p>
            <a:pPr>
              <a:spcBef>
                <a:spcPts val="1000"/>
              </a:spcBef>
              <a:buClr>
                <a:srgbClr val="32429C"/>
              </a:buClr>
              <a:buSzPct val="130000"/>
              <a:defRPr/>
            </a:pPr>
            <a:r>
              <a:rPr lang="en-US" sz="1200" b="1" dirty="0">
                <a:latin typeface="Cambria"/>
                <a:ea typeface="ＭＳ Ｐゴシック" charset="0"/>
                <a:cs typeface="Cambria"/>
                <a:sym typeface="Verdana" charset="0"/>
              </a:rPr>
              <a:t>FOWIND Project Management Unit, </a:t>
            </a:r>
            <a:r>
              <a:rPr lang="en-US" sz="1200" dirty="0">
                <a:latin typeface="Cambria"/>
                <a:ea typeface="ＭＳ Ｐゴシック" charset="0"/>
                <a:cs typeface="Cambria"/>
                <a:sym typeface="Verdana" charset="0"/>
                <a:hlinkClick r:id="rId4"/>
              </a:rPr>
              <a:t>alok.kumar@dnvgl.com</a:t>
            </a:r>
            <a:r>
              <a:rPr lang="en-US" sz="1200" dirty="0">
                <a:latin typeface="Cambria"/>
                <a:ea typeface="ＭＳ Ｐゴシック" charset="0"/>
                <a:cs typeface="Cambria"/>
                <a:sym typeface="Verdana" charset="0"/>
              </a:rPr>
              <a:t>; </a:t>
            </a:r>
            <a:r>
              <a:rPr lang="en-US" sz="1200" dirty="0">
                <a:latin typeface="Cambria"/>
                <a:ea typeface="ＭＳ Ｐゴシック" charset="0"/>
                <a:cs typeface="Cambria"/>
                <a:sym typeface="Verdana" charset="0"/>
                <a:hlinkClick r:id="rId5"/>
              </a:rPr>
              <a:t>shruti.shukla@gwec.net</a:t>
            </a:r>
            <a:endParaRPr lang="en-US" sz="1200" dirty="0">
              <a:latin typeface="Cambria"/>
              <a:ea typeface="ＭＳ Ｐゴシック" charset="0"/>
              <a:cs typeface="Cambria"/>
              <a:sym typeface="Verdana" charset="0"/>
            </a:endParaRPr>
          </a:p>
        </p:txBody>
      </p:sp>
      <p:pic>
        <p:nvPicPr>
          <p:cNvPr id="7" name="Bild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9144001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6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57"/>
            <a:ext cx="9144000" cy="952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60021" y="154090"/>
            <a:ext cx="6623957" cy="64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lvl="1" indent="0">
              <a:lnSpc>
                <a:spcPct val="100000"/>
              </a:lnSpc>
              <a:spcBef>
                <a:spcPts val="2000"/>
              </a:spcBef>
              <a:buSzPct val="80000"/>
              <a:buFontTx/>
              <a:buNone/>
              <a:defRPr/>
            </a:pPr>
            <a:r>
              <a:rPr lang="en-IN" sz="2400" b="1" dirty="0">
                <a:solidFill>
                  <a:srgbClr val="002596"/>
                </a:solidFill>
                <a:latin typeface="+mj-lt"/>
                <a:ea typeface="+mj-ea"/>
                <a:cs typeface="+mj-cs"/>
                <a:sym typeface="Verdana" charset="0"/>
              </a:rPr>
              <a:t>INTRODUCTION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0825" y="1147337"/>
            <a:ext cx="8641656" cy="1296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1800" dirty="0"/>
              <a:t>This report lays out the challenges, enablers and action items for development of offshore wind in Gujarat and Tamil Nadu. </a:t>
            </a:r>
          </a:p>
          <a:p>
            <a:r>
              <a:rPr lang="en-SG" sz="1800" dirty="0"/>
              <a:t>The 5GW is </a:t>
            </a:r>
            <a:r>
              <a:rPr lang="en-SG" sz="1800" u="sng" dirty="0"/>
              <a:t>NOT</a:t>
            </a:r>
            <a:r>
              <a:rPr lang="en-SG" sz="1800" dirty="0"/>
              <a:t> a best-case assessment and </a:t>
            </a:r>
            <a:r>
              <a:rPr lang="en-SG" sz="1800" u="sng" dirty="0"/>
              <a:t>NOT</a:t>
            </a:r>
            <a:r>
              <a:rPr lang="en-SG" sz="1800" dirty="0"/>
              <a:t> a proposed target.</a:t>
            </a:r>
          </a:p>
          <a:p>
            <a:r>
              <a:rPr lang="en-SG" sz="1800" dirty="0"/>
              <a:t>So what role does a number play?</a:t>
            </a:r>
            <a:endParaRPr lang="en-GB" sz="1800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50147982"/>
              </p:ext>
            </p:extLst>
          </p:nvPr>
        </p:nvGraphicFramePr>
        <p:xfrm>
          <a:off x="1403648" y="2587773"/>
          <a:ext cx="6096000" cy="3855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9461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744"/>
            <a:ext cx="9095798" cy="62365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5095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002060"/>
                </a:solidFill>
              </a:rPr>
              <a:t>Challenges to the growth of offshore wind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3</a:t>
            </a:fld>
            <a:endParaRPr lang="en-GB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77169909"/>
              </p:ext>
            </p:extLst>
          </p:nvPr>
        </p:nvGraphicFramePr>
        <p:xfrm>
          <a:off x="438798" y="4941168"/>
          <a:ext cx="7910393" cy="1391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2160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52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23850" y="155939"/>
            <a:ext cx="7469717" cy="64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371600" lvl="4">
              <a:spcBef>
                <a:spcPts val="2000"/>
              </a:spcBef>
              <a:buSzPct val="80000"/>
              <a:defRPr/>
            </a:pPr>
            <a:r>
              <a:rPr lang="en-SG" sz="2000" b="1" dirty="0">
                <a:solidFill>
                  <a:srgbClr val="002596"/>
                </a:solidFill>
                <a:latin typeface="+mj-lt"/>
                <a:ea typeface="+mj-ea"/>
                <a:cs typeface="+mj-cs"/>
                <a:sym typeface="Verdana" charset="0"/>
              </a:rPr>
              <a:t>Complex development process: Managing large number of stakeholders</a:t>
            </a:r>
            <a:endParaRPr lang="en-IN" sz="2000" b="1" dirty="0">
              <a:solidFill>
                <a:srgbClr val="002596"/>
              </a:solidFill>
              <a:latin typeface="+mj-lt"/>
              <a:ea typeface="+mj-ea"/>
              <a:cs typeface="+mj-cs"/>
              <a:sym typeface="Verdana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13591" y="1082467"/>
            <a:ext cx="7263142" cy="5145216"/>
            <a:chOff x="1313591" y="1214475"/>
            <a:chExt cx="7076795" cy="5013208"/>
          </a:xfrm>
        </p:grpSpPr>
        <p:grpSp>
          <p:nvGrpSpPr>
            <p:cNvPr id="9" name="Group 8"/>
            <p:cNvGrpSpPr/>
            <p:nvPr/>
          </p:nvGrpSpPr>
          <p:grpSpPr>
            <a:xfrm>
              <a:off x="1334386" y="5517232"/>
              <a:ext cx="7056000" cy="710451"/>
              <a:chOff x="1334386" y="5595768"/>
              <a:chExt cx="7056000" cy="710451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1334386" y="5595768"/>
                <a:ext cx="7056000" cy="7104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3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GB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Verdana"/>
                  </a:rPr>
                </a:br>
                <a:r>
                  <a:rPr kumimoji="0" lang="en-GB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Verdana"/>
                  </a:rPr>
                  <a:t>	In direct communication with Project Developer (e.g. Local Government, Owner’s Engineer, etc.)</a:t>
                </a:r>
              </a:p>
              <a:p>
                <a:pPr marL="0" marR="0" lvl="0" indent="0" defTabSz="914400" eaLnBrk="1" fontAlgn="auto" latinLnBrk="0" hangingPunct="1">
                  <a:lnSpc>
                    <a:spcPct val="113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Verdana"/>
                  </a:rPr>
                  <a:t>	Significant involvement in the Project and/or in consultation with Project Developer (e.g. WTG Suppliers)</a:t>
                </a:r>
              </a:p>
              <a:p>
                <a:pPr marL="0" marR="0" lvl="0" indent="0" defTabSz="914400" eaLnBrk="1" fontAlgn="auto" latinLnBrk="0" hangingPunct="1">
                  <a:lnSpc>
                    <a:spcPct val="113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Verdana"/>
                  </a:rPr>
                  <a:t>	Has no direct communications with Project Developer and required to inform it (e.g. Subcontractor of Main contractors)</a:t>
                </a:r>
              </a:p>
            </p:txBody>
          </p:sp>
          <p:grpSp>
            <p:nvGrpSpPr>
              <p:cNvPr id="72" name="Group 71"/>
              <p:cNvGrpSpPr/>
              <p:nvPr/>
            </p:nvGrpSpPr>
            <p:grpSpPr>
              <a:xfrm>
                <a:off x="1506605" y="5824677"/>
                <a:ext cx="640010" cy="426961"/>
                <a:chOff x="1506605" y="5824677"/>
                <a:chExt cx="640010" cy="426961"/>
              </a:xfrm>
            </p:grpSpPr>
            <p:cxnSp>
              <p:nvCxnSpPr>
                <p:cNvPr id="73" name="Straight Arrow Connector 72"/>
                <p:cNvCxnSpPr/>
                <p:nvPr/>
              </p:nvCxnSpPr>
              <p:spPr>
                <a:xfrm flipH="1">
                  <a:off x="1506605" y="6038157"/>
                  <a:ext cx="640010" cy="1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E98300"/>
                  </a:solidFill>
                  <a:prstDash val="dash"/>
                  <a:headEnd type="triangle"/>
                  <a:tailEnd type="triangle"/>
                </a:ln>
                <a:effectLst/>
              </p:spPr>
            </p:cxnSp>
            <p:cxnSp>
              <p:nvCxnSpPr>
                <p:cNvPr id="74" name="Straight Arrow Connector 73"/>
                <p:cNvCxnSpPr/>
                <p:nvPr/>
              </p:nvCxnSpPr>
              <p:spPr>
                <a:xfrm flipH="1">
                  <a:off x="1506605" y="6251638"/>
                  <a:ext cx="64001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988F86"/>
                  </a:solidFill>
                  <a:prstDash val="sysDash"/>
                  <a:headEnd type="triangle"/>
                  <a:tailEnd type="triangle"/>
                </a:ln>
                <a:effectLst/>
              </p:spPr>
            </p:cxnSp>
            <p:cxnSp>
              <p:nvCxnSpPr>
                <p:cNvPr id="75" name="Straight Arrow Connector 74"/>
                <p:cNvCxnSpPr/>
                <p:nvPr/>
              </p:nvCxnSpPr>
              <p:spPr>
                <a:xfrm flipH="1">
                  <a:off x="1506605" y="5824677"/>
                  <a:ext cx="640010" cy="1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3F9C35"/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</p:grpSp>
        <p:sp>
          <p:nvSpPr>
            <p:cNvPr id="10" name="Rectangle: Rounded Corners 9"/>
            <p:cNvSpPr/>
            <p:nvPr/>
          </p:nvSpPr>
          <p:spPr>
            <a:xfrm>
              <a:off x="3429962" y="2172291"/>
              <a:ext cx="1269327" cy="539870"/>
            </a:xfrm>
            <a:prstGeom prst="roundRect">
              <a:avLst/>
            </a:prstGeom>
            <a:solidFill>
              <a:srgbClr val="009FDA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Project Developer</a:t>
              </a: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3558047" y="1214475"/>
              <a:ext cx="1013157" cy="503377"/>
            </a:xfrm>
            <a:prstGeom prst="roundRect">
              <a:avLst/>
            </a:prstGeom>
            <a:solidFill>
              <a:srgbClr val="3F9C35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Investors</a:t>
              </a:r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5764331" y="1917563"/>
              <a:ext cx="1013157" cy="503377"/>
            </a:xfrm>
            <a:prstGeom prst="roundRect">
              <a:avLst/>
            </a:prstGeom>
            <a:solidFill>
              <a:srgbClr val="3F9C35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Local Government</a:t>
              </a:r>
              <a:endPara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" name="Rectangle: Rounded Corners 12"/>
            <p:cNvSpPr/>
            <p:nvPr/>
          </p:nvSpPr>
          <p:spPr>
            <a:xfrm>
              <a:off x="5764331" y="2685520"/>
              <a:ext cx="1013157" cy="503377"/>
            </a:xfrm>
            <a:prstGeom prst="roundRect">
              <a:avLst/>
            </a:prstGeom>
            <a:solidFill>
              <a:srgbClr val="3F9C35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Regulatory/ Permitting </a:t>
              </a: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5764331" y="3460392"/>
              <a:ext cx="1013157" cy="503377"/>
            </a:xfrm>
            <a:prstGeom prst="roundRect">
              <a:avLst/>
            </a:prstGeom>
            <a:solidFill>
              <a:srgbClr val="3F9C35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Insurers</a:t>
              </a: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2408965" y="1389862"/>
              <a:ext cx="1013157" cy="503377"/>
            </a:xfrm>
            <a:prstGeom prst="roundRect">
              <a:avLst/>
            </a:prstGeom>
            <a:solidFill>
              <a:srgbClr val="3F9C35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Independent Engineer (IE)</a:t>
              </a: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1321430" y="3458728"/>
              <a:ext cx="1013157" cy="503377"/>
            </a:xfrm>
            <a:prstGeom prst="roundRect">
              <a:avLst/>
            </a:prstGeom>
            <a:solidFill>
              <a:srgbClr val="3F9C35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Owner’s Engineer (OE)</a:t>
              </a:r>
            </a:p>
          </p:txBody>
        </p:sp>
        <p:sp>
          <p:nvSpPr>
            <p:cNvPr id="17" name="Rectangle: Rounded Corners 16"/>
            <p:cNvSpPr/>
            <p:nvPr/>
          </p:nvSpPr>
          <p:spPr>
            <a:xfrm>
              <a:off x="1321301" y="2685520"/>
              <a:ext cx="1013157" cy="503377"/>
            </a:xfrm>
            <a:prstGeom prst="roundRect">
              <a:avLst/>
            </a:prstGeom>
            <a:solidFill>
              <a:srgbClr val="3F9C35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Utility</a:t>
              </a: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3558047" y="2985879"/>
              <a:ext cx="1013157" cy="503377"/>
            </a:xfrm>
            <a:prstGeom prst="roundRect">
              <a:avLst/>
            </a:prstGeom>
            <a:solidFill>
              <a:srgbClr val="3F9C35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EPCI</a:t>
              </a:r>
            </a:p>
          </p:txBody>
        </p:sp>
        <p:sp>
          <p:nvSpPr>
            <p:cNvPr id="19" name="Rectangle: Rounded Corners 18"/>
            <p:cNvSpPr/>
            <p:nvPr/>
          </p:nvSpPr>
          <p:spPr>
            <a:xfrm>
              <a:off x="1313591" y="1917929"/>
              <a:ext cx="1013157" cy="503377"/>
            </a:xfrm>
            <a:prstGeom prst="roundRect">
              <a:avLst/>
            </a:prstGeom>
            <a:solidFill>
              <a:srgbClr val="3F9C35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Ports</a:t>
              </a:r>
            </a:p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(Construction and O&amp;M)</a:t>
              </a:r>
            </a:p>
          </p:txBody>
        </p:sp>
        <p:cxnSp>
          <p:nvCxnSpPr>
            <p:cNvPr id="20" name="Straight Arrow Connector 19"/>
            <p:cNvCxnSpPr>
              <a:stCxn id="10" idx="0"/>
              <a:endCxn id="11" idx="2"/>
            </p:cNvCxnSpPr>
            <p:nvPr/>
          </p:nvCxnSpPr>
          <p:spPr>
            <a:xfrm flipH="1" flipV="1">
              <a:off x="4064625" y="1717852"/>
              <a:ext cx="1" cy="454439"/>
            </a:xfrm>
            <a:prstGeom prst="straightConnector1">
              <a:avLst/>
            </a:prstGeom>
            <a:noFill/>
            <a:ln w="9525" cap="flat" cmpd="sng" algn="ctr">
              <a:solidFill>
                <a:srgbClr val="3F9C35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21" name="Straight Arrow Connector 20"/>
            <p:cNvCxnSpPr>
              <a:stCxn id="10" idx="0"/>
              <a:endCxn id="56" idx="1"/>
            </p:cNvCxnSpPr>
            <p:nvPr/>
          </p:nvCxnSpPr>
          <p:spPr>
            <a:xfrm flipV="1">
              <a:off x="4064626" y="1646884"/>
              <a:ext cx="758916" cy="525407"/>
            </a:xfrm>
            <a:prstGeom prst="straightConnector1">
              <a:avLst/>
            </a:prstGeom>
            <a:noFill/>
            <a:ln w="9525" cap="flat" cmpd="sng" algn="ctr">
              <a:solidFill>
                <a:srgbClr val="3F9C35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22" name="Straight Arrow Connector 21"/>
            <p:cNvCxnSpPr>
              <a:stCxn id="10" idx="3"/>
              <a:endCxn id="12" idx="1"/>
            </p:cNvCxnSpPr>
            <p:nvPr/>
          </p:nvCxnSpPr>
          <p:spPr>
            <a:xfrm flipV="1">
              <a:off x="4699289" y="2169252"/>
              <a:ext cx="1065041" cy="272974"/>
            </a:xfrm>
            <a:prstGeom prst="straightConnector1">
              <a:avLst/>
            </a:prstGeom>
            <a:noFill/>
            <a:ln w="9525" cap="flat" cmpd="sng" algn="ctr">
              <a:solidFill>
                <a:srgbClr val="3F9C35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23" name="Straight Arrow Connector 22"/>
            <p:cNvCxnSpPr>
              <a:stCxn id="10" idx="3"/>
              <a:endCxn id="13" idx="1"/>
            </p:cNvCxnSpPr>
            <p:nvPr/>
          </p:nvCxnSpPr>
          <p:spPr>
            <a:xfrm>
              <a:off x="4699289" y="2442226"/>
              <a:ext cx="1065041" cy="494983"/>
            </a:xfrm>
            <a:prstGeom prst="straightConnector1">
              <a:avLst/>
            </a:prstGeom>
            <a:noFill/>
            <a:ln w="9525" cap="flat" cmpd="sng" algn="ctr">
              <a:solidFill>
                <a:srgbClr val="3F9C35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24" name="Straight Arrow Connector 23"/>
            <p:cNvCxnSpPr>
              <a:stCxn id="10" idx="3"/>
              <a:endCxn id="14" idx="1"/>
            </p:cNvCxnSpPr>
            <p:nvPr/>
          </p:nvCxnSpPr>
          <p:spPr>
            <a:xfrm>
              <a:off x="4699289" y="2442226"/>
              <a:ext cx="1065041" cy="1269855"/>
            </a:xfrm>
            <a:prstGeom prst="straightConnector1">
              <a:avLst/>
            </a:prstGeom>
            <a:noFill/>
            <a:ln w="9525" cap="flat" cmpd="sng" algn="ctr">
              <a:solidFill>
                <a:srgbClr val="3F9C35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25" name="Straight Arrow Connector 24"/>
            <p:cNvCxnSpPr>
              <a:stCxn id="10" idx="2"/>
              <a:endCxn id="18" idx="0"/>
            </p:cNvCxnSpPr>
            <p:nvPr/>
          </p:nvCxnSpPr>
          <p:spPr>
            <a:xfrm flipH="1">
              <a:off x="4064625" y="2712161"/>
              <a:ext cx="1" cy="273719"/>
            </a:xfrm>
            <a:prstGeom prst="straightConnector1">
              <a:avLst/>
            </a:prstGeom>
            <a:noFill/>
            <a:ln w="19050" cap="flat" cmpd="sng" algn="ctr">
              <a:solidFill>
                <a:srgbClr val="3F9C35"/>
              </a:solidFill>
              <a:prstDash val="solid"/>
              <a:tailEnd type="triangle"/>
            </a:ln>
            <a:effectLst/>
          </p:spPr>
        </p:cxnSp>
        <p:cxnSp>
          <p:nvCxnSpPr>
            <p:cNvPr id="26" name="Straight Arrow Connector 25"/>
            <p:cNvCxnSpPr>
              <a:stCxn id="10" idx="1"/>
              <a:endCxn id="19" idx="3"/>
            </p:cNvCxnSpPr>
            <p:nvPr/>
          </p:nvCxnSpPr>
          <p:spPr>
            <a:xfrm flipH="1" flipV="1">
              <a:off x="2326748" y="2169617"/>
              <a:ext cx="1103214" cy="272608"/>
            </a:xfrm>
            <a:prstGeom prst="straightConnector1">
              <a:avLst/>
            </a:prstGeom>
            <a:noFill/>
            <a:ln w="9525" cap="flat" cmpd="sng" algn="ctr">
              <a:solidFill>
                <a:srgbClr val="3F9C35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27" name="Straight Arrow Connector 26"/>
            <p:cNvCxnSpPr>
              <a:stCxn id="10" idx="1"/>
              <a:endCxn id="17" idx="3"/>
            </p:cNvCxnSpPr>
            <p:nvPr/>
          </p:nvCxnSpPr>
          <p:spPr>
            <a:xfrm flipH="1">
              <a:off x="2334458" y="2442226"/>
              <a:ext cx="1095504" cy="494983"/>
            </a:xfrm>
            <a:prstGeom prst="straightConnector1">
              <a:avLst/>
            </a:prstGeom>
            <a:noFill/>
            <a:ln w="9525" cap="flat" cmpd="sng" algn="ctr">
              <a:solidFill>
                <a:srgbClr val="3F9C35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28" name="Straight Arrow Connector 27"/>
            <p:cNvCxnSpPr>
              <a:stCxn id="18" idx="1"/>
              <a:endCxn id="16" idx="3"/>
            </p:cNvCxnSpPr>
            <p:nvPr/>
          </p:nvCxnSpPr>
          <p:spPr>
            <a:xfrm flipH="1">
              <a:off x="2334587" y="3237568"/>
              <a:ext cx="1223460" cy="472849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29" name="Straight Arrow Connector 28"/>
            <p:cNvCxnSpPr>
              <a:stCxn id="10" idx="0"/>
              <a:endCxn id="15" idx="3"/>
            </p:cNvCxnSpPr>
            <p:nvPr/>
          </p:nvCxnSpPr>
          <p:spPr>
            <a:xfrm flipH="1" flipV="1">
              <a:off x="3422122" y="1641551"/>
              <a:ext cx="642504" cy="530740"/>
            </a:xfrm>
            <a:prstGeom prst="straightConnector1">
              <a:avLst/>
            </a:prstGeom>
            <a:noFill/>
            <a:ln w="9525" cap="flat" cmpd="sng" algn="ctr">
              <a:solidFill>
                <a:srgbClr val="3F9C35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0" name="Straight Arrow Connector 29"/>
            <p:cNvCxnSpPr>
              <a:stCxn id="13" idx="0"/>
              <a:endCxn id="12" idx="2"/>
            </p:cNvCxnSpPr>
            <p:nvPr/>
          </p:nvCxnSpPr>
          <p:spPr>
            <a:xfrm flipV="1">
              <a:off x="6270909" y="2420940"/>
              <a:ext cx="0" cy="264580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31" name="Straight Arrow Connector 30"/>
            <p:cNvCxnSpPr>
              <a:stCxn id="14" idx="0"/>
              <a:endCxn id="13" idx="2"/>
            </p:cNvCxnSpPr>
            <p:nvPr/>
          </p:nvCxnSpPr>
          <p:spPr>
            <a:xfrm flipV="1">
              <a:off x="6270909" y="3188897"/>
              <a:ext cx="0" cy="271495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32" name="Straight Arrow Connector 31"/>
            <p:cNvCxnSpPr>
              <a:stCxn id="10" idx="1"/>
              <a:endCxn id="16" idx="3"/>
            </p:cNvCxnSpPr>
            <p:nvPr/>
          </p:nvCxnSpPr>
          <p:spPr>
            <a:xfrm flipH="1">
              <a:off x="2334587" y="2442226"/>
              <a:ext cx="1095375" cy="1268191"/>
            </a:xfrm>
            <a:prstGeom prst="straightConnector1">
              <a:avLst/>
            </a:prstGeom>
            <a:noFill/>
            <a:ln w="9525" cap="flat" cmpd="sng" algn="ctr">
              <a:solidFill>
                <a:srgbClr val="3F9C35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33" name="Rectangle: Rounded Corners 32"/>
            <p:cNvSpPr/>
            <p:nvPr/>
          </p:nvSpPr>
          <p:spPr>
            <a:xfrm>
              <a:off x="1462800" y="4164917"/>
              <a:ext cx="1013157" cy="503377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359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WTG</a:t>
              </a:r>
            </a:p>
          </p:txBody>
        </p:sp>
        <p:sp>
          <p:nvSpPr>
            <p:cNvPr id="34" name="Rectangle: Rounded Corners 33"/>
            <p:cNvSpPr/>
            <p:nvPr/>
          </p:nvSpPr>
          <p:spPr>
            <a:xfrm>
              <a:off x="3541197" y="4164917"/>
              <a:ext cx="1013157" cy="503377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359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Installation/ Marine Operations</a:t>
              </a:r>
            </a:p>
          </p:txBody>
        </p:sp>
        <p:sp>
          <p:nvSpPr>
            <p:cNvPr id="35" name="Rectangle: Rounded Corners 34"/>
            <p:cNvSpPr/>
            <p:nvPr/>
          </p:nvSpPr>
          <p:spPr>
            <a:xfrm>
              <a:off x="2501998" y="4156349"/>
              <a:ext cx="1013157" cy="503377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359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Foundation &amp; Substructure</a:t>
              </a:r>
            </a:p>
          </p:txBody>
        </p:sp>
        <p:sp>
          <p:nvSpPr>
            <p:cNvPr id="36" name="Rectangle: Rounded Corners 35"/>
            <p:cNvSpPr/>
            <p:nvPr/>
          </p:nvSpPr>
          <p:spPr>
            <a:xfrm>
              <a:off x="4580395" y="4158902"/>
              <a:ext cx="1013157" cy="503377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359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O&amp;M</a:t>
              </a:r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5619594" y="4158902"/>
              <a:ext cx="1013157" cy="503377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359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Electrical</a:t>
              </a:r>
            </a:p>
          </p:txBody>
        </p:sp>
        <p:cxnSp>
          <p:nvCxnSpPr>
            <p:cNvPr id="38" name="Straight Arrow Connector 37"/>
            <p:cNvCxnSpPr>
              <a:stCxn id="18" idx="2"/>
              <a:endCxn id="33" idx="0"/>
            </p:cNvCxnSpPr>
            <p:nvPr/>
          </p:nvCxnSpPr>
          <p:spPr>
            <a:xfrm flipH="1">
              <a:off x="1969378" y="3489256"/>
              <a:ext cx="2095247" cy="675660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39" name="Straight Arrow Connector 38"/>
            <p:cNvCxnSpPr>
              <a:stCxn id="18" idx="2"/>
              <a:endCxn id="35" idx="0"/>
            </p:cNvCxnSpPr>
            <p:nvPr/>
          </p:nvCxnSpPr>
          <p:spPr>
            <a:xfrm flipH="1">
              <a:off x="3008577" y="3489256"/>
              <a:ext cx="1056048" cy="667093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40" name="Straight Arrow Connector 39"/>
            <p:cNvCxnSpPr>
              <a:stCxn id="18" idx="2"/>
              <a:endCxn id="34" idx="0"/>
            </p:cNvCxnSpPr>
            <p:nvPr/>
          </p:nvCxnSpPr>
          <p:spPr>
            <a:xfrm flipH="1">
              <a:off x="4047775" y="3489256"/>
              <a:ext cx="16850" cy="675660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41" name="Straight Arrow Connector 40"/>
            <p:cNvCxnSpPr>
              <a:stCxn id="18" idx="2"/>
              <a:endCxn id="36" idx="0"/>
            </p:cNvCxnSpPr>
            <p:nvPr/>
          </p:nvCxnSpPr>
          <p:spPr>
            <a:xfrm>
              <a:off x="4064625" y="3489256"/>
              <a:ext cx="1022349" cy="669646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42" name="Straight Arrow Connector 41"/>
            <p:cNvCxnSpPr>
              <a:stCxn id="18" idx="2"/>
              <a:endCxn id="37" idx="0"/>
            </p:cNvCxnSpPr>
            <p:nvPr/>
          </p:nvCxnSpPr>
          <p:spPr>
            <a:xfrm>
              <a:off x="4064625" y="3489256"/>
              <a:ext cx="2061547" cy="669646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43" name="Straight Arrow Connector 42"/>
            <p:cNvCxnSpPr>
              <a:stCxn id="18" idx="1"/>
              <a:endCxn id="19" idx="3"/>
            </p:cNvCxnSpPr>
            <p:nvPr/>
          </p:nvCxnSpPr>
          <p:spPr>
            <a:xfrm flipH="1" flipV="1">
              <a:off x="2326748" y="2169617"/>
              <a:ext cx="1231299" cy="1067950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44" name="Straight Arrow Connector 43"/>
            <p:cNvCxnSpPr>
              <a:stCxn id="18" idx="1"/>
              <a:endCxn id="17" idx="3"/>
            </p:cNvCxnSpPr>
            <p:nvPr/>
          </p:nvCxnSpPr>
          <p:spPr>
            <a:xfrm flipH="1" flipV="1">
              <a:off x="2334458" y="2937209"/>
              <a:ext cx="1223589" cy="300359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45" name="Straight Arrow Connector 44"/>
            <p:cNvCxnSpPr>
              <a:stCxn id="15" idx="2"/>
              <a:endCxn id="16" idx="3"/>
            </p:cNvCxnSpPr>
            <p:nvPr/>
          </p:nvCxnSpPr>
          <p:spPr>
            <a:xfrm flipH="1">
              <a:off x="2334587" y="1893239"/>
              <a:ext cx="580957" cy="1817177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46" name="Straight Arrow Connector 45"/>
            <p:cNvCxnSpPr>
              <a:stCxn id="17" idx="2"/>
              <a:endCxn id="16" idx="0"/>
            </p:cNvCxnSpPr>
            <p:nvPr/>
          </p:nvCxnSpPr>
          <p:spPr>
            <a:xfrm>
              <a:off x="1827880" y="3188897"/>
              <a:ext cx="129" cy="269831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sp>
          <p:nvSpPr>
            <p:cNvPr id="47" name="Rectangle: Rounded Corners 46"/>
            <p:cNvSpPr/>
            <p:nvPr/>
          </p:nvSpPr>
          <p:spPr>
            <a:xfrm>
              <a:off x="7356434" y="2031739"/>
              <a:ext cx="1013157" cy="503377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359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Nodal Agency</a:t>
              </a:r>
            </a:p>
          </p:txBody>
        </p:sp>
        <p:sp>
          <p:nvSpPr>
            <p:cNvPr id="48" name="Rectangle: Rounded Corners 47"/>
            <p:cNvSpPr/>
            <p:nvPr/>
          </p:nvSpPr>
          <p:spPr>
            <a:xfrm>
              <a:off x="7356434" y="2695181"/>
              <a:ext cx="1013157" cy="503377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359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EIA</a:t>
              </a:r>
            </a:p>
          </p:txBody>
        </p:sp>
        <p:sp>
          <p:nvSpPr>
            <p:cNvPr id="49" name="Rectangle: Rounded Corners 48"/>
            <p:cNvSpPr/>
            <p:nvPr/>
          </p:nvSpPr>
          <p:spPr>
            <a:xfrm>
              <a:off x="7356434" y="3353377"/>
              <a:ext cx="1013157" cy="503377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359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HSE</a:t>
              </a:r>
            </a:p>
          </p:txBody>
        </p:sp>
        <p:cxnSp>
          <p:nvCxnSpPr>
            <p:cNvPr id="50" name="Straight Arrow Connector 49"/>
            <p:cNvCxnSpPr>
              <a:endCxn id="47" idx="1"/>
            </p:cNvCxnSpPr>
            <p:nvPr/>
          </p:nvCxnSpPr>
          <p:spPr>
            <a:xfrm flipV="1">
              <a:off x="6777487" y="2283428"/>
              <a:ext cx="578947" cy="668467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51" name="Straight Arrow Connector 50"/>
            <p:cNvCxnSpPr>
              <a:endCxn id="48" idx="1"/>
            </p:cNvCxnSpPr>
            <p:nvPr/>
          </p:nvCxnSpPr>
          <p:spPr>
            <a:xfrm flipV="1">
              <a:off x="6777487" y="2946870"/>
              <a:ext cx="578947" cy="5025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52" name="Straight Arrow Connector 51"/>
            <p:cNvCxnSpPr>
              <a:endCxn id="49" idx="1"/>
            </p:cNvCxnSpPr>
            <p:nvPr/>
          </p:nvCxnSpPr>
          <p:spPr>
            <a:xfrm>
              <a:off x="6777487" y="2951895"/>
              <a:ext cx="578947" cy="653171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grpSp>
          <p:nvGrpSpPr>
            <p:cNvPr id="53" name="Group 52"/>
            <p:cNvGrpSpPr/>
            <p:nvPr/>
          </p:nvGrpSpPr>
          <p:grpSpPr>
            <a:xfrm>
              <a:off x="1770596" y="4952691"/>
              <a:ext cx="4571208" cy="510164"/>
              <a:chOff x="2061543" y="4935060"/>
              <a:chExt cx="4571208" cy="510164"/>
            </a:xfrm>
          </p:grpSpPr>
          <p:sp>
            <p:nvSpPr>
              <p:cNvPr id="67" name="Rectangle: Rounded Corners 66"/>
              <p:cNvSpPr/>
              <p:nvPr/>
            </p:nvSpPr>
            <p:spPr>
              <a:xfrm>
                <a:off x="5619594" y="4935254"/>
                <a:ext cx="1013157" cy="503377"/>
              </a:xfrm>
              <a:prstGeom prst="roundRect">
                <a:avLst/>
              </a:prstGeom>
              <a:solidFill>
                <a:srgbClr val="988F86"/>
              </a:solidFill>
              <a:ln w="9525" cap="flat" cmpd="sng" algn="ctr">
                <a:solidFill>
                  <a:srgbClr val="009FD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13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Marine Warranty Surveyor</a:t>
                </a:r>
              </a:p>
            </p:txBody>
          </p:sp>
          <p:sp>
            <p:nvSpPr>
              <p:cNvPr id="68" name="Rectangle: Rounded Corners 67"/>
              <p:cNvSpPr/>
              <p:nvPr/>
            </p:nvSpPr>
            <p:spPr>
              <a:xfrm>
                <a:off x="4433577" y="4935254"/>
                <a:ext cx="1013157" cy="503377"/>
              </a:xfrm>
              <a:prstGeom prst="roundRect">
                <a:avLst/>
              </a:prstGeom>
              <a:solidFill>
                <a:srgbClr val="988F86"/>
              </a:solidFill>
              <a:ln w="9525" cap="flat" cmpd="sng" algn="ctr">
                <a:solidFill>
                  <a:srgbClr val="009FD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13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Vessel</a:t>
                </a:r>
              </a:p>
            </p:txBody>
          </p:sp>
          <p:sp>
            <p:nvSpPr>
              <p:cNvPr id="69" name="Rectangle: Rounded Corners 68"/>
              <p:cNvSpPr/>
              <p:nvPr/>
            </p:nvSpPr>
            <p:spPr>
              <a:xfrm>
                <a:off x="3247560" y="4941847"/>
                <a:ext cx="1013157" cy="503377"/>
              </a:xfrm>
              <a:prstGeom prst="roundRect">
                <a:avLst/>
              </a:prstGeom>
              <a:solidFill>
                <a:srgbClr val="988F86"/>
              </a:solidFill>
              <a:ln w="9525" cap="flat" cmpd="sng" algn="ctr">
                <a:solidFill>
                  <a:srgbClr val="009FD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13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Submarine Cable</a:t>
                </a:r>
              </a:p>
            </p:txBody>
          </p:sp>
          <p:sp>
            <p:nvSpPr>
              <p:cNvPr id="70" name="Rectangle: Rounded Corners 69"/>
              <p:cNvSpPr/>
              <p:nvPr/>
            </p:nvSpPr>
            <p:spPr>
              <a:xfrm>
                <a:off x="2061543" y="4935060"/>
                <a:ext cx="1013157" cy="503377"/>
              </a:xfrm>
              <a:prstGeom prst="roundRect">
                <a:avLst/>
              </a:prstGeom>
              <a:solidFill>
                <a:srgbClr val="988F86"/>
              </a:solidFill>
              <a:ln w="9525" cap="flat" cmpd="sng" algn="ctr">
                <a:solidFill>
                  <a:srgbClr val="009FD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13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WTG &amp; Foundation Installer</a:t>
                </a:r>
              </a:p>
            </p:txBody>
          </p:sp>
        </p:grpSp>
        <p:cxnSp>
          <p:nvCxnSpPr>
            <p:cNvPr id="54" name="Straight Arrow Connector 53"/>
            <p:cNvCxnSpPr>
              <a:stCxn id="13" idx="1"/>
            </p:cNvCxnSpPr>
            <p:nvPr/>
          </p:nvCxnSpPr>
          <p:spPr>
            <a:xfrm flipH="1" flipV="1">
              <a:off x="5306899" y="1912822"/>
              <a:ext cx="457432" cy="1024387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55" name="Straight Arrow Connector 54"/>
            <p:cNvCxnSpPr>
              <a:stCxn id="12" idx="0"/>
            </p:cNvCxnSpPr>
            <p:nvPr/>
          </p:nvCxnSpPr>
          <p:spPr>
            <a:xfrm flipH="1" flipV="1">
              <a:off x="5831905" y="1624613"/>
              <a:ext cx="439004" cy="292951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sp>
          <p:nvSpPr>
            <p:cNvPr id="56" name="Rectangle: Rounded Corners 55"/>
            <p:cNvSpPr/>
            <p:nvPr/>
          </p:nvSpPr>
          <p:spPr>
            <a:xfrm>
              <a:off x="4823542" y="1395195"/>
              <a:ext cx="1013157" cy="503377"/>
            </a:xfrm>
            <a:prstGeom prst="roundRect">
              <a:avLst/>
            </a:prstGeom>
            <a:solidFill>
              <a:srgbClr val="3F9C35"/>
            </a:solidFill>
            <a:ln w="9525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Land Owners</a:t>
              </a:r>
            </a:p>
          </p:txBody>
        </p:sp>
        <p:cxnSp>
          <p:nvCxnSpPr>
            <p:cNvPr id="57" name="Straight Arrow Connector 56"/>
            <p:cNvCxnSpPr>
              <a:stCxn id="18" idx="3"/>
              <a:endCxn id="56" idx="2"/>
            </p:cNvCxnSpPr>
            <p:nvPr/>
          </p:nvCxnSpPr>
          <p:spPr>
            <a:xfrm flipV="1">
              <a:off x="4571204" y="1898572"/>
              <a:ext cx="758917" cy="1338996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58" name="Straight Arrow Connector 57"/>
            <p:cNvCxnSpPr>
              <a:stCxn id="15" idx="2"/>
              <a:endCxn id="18" idx="1"/>
            </p:cNvCxnSpPr>
            <p:nvPr/>
          </p:nvCxnSpPr>
          <p:spPr>
            <a:xfrm>
              <a:off x="2915544" y="1893239"/>
              <a:ext cx="642503" cy="1344328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59" name="Straight Arrow Connector 58"/>
            <p:cNvCxnSpPr>
              <a:stCxn id="18" idx="3"/>
            </p:cNvCxnSpPr>
            <p:nvPr/>
          </p:nvCxnSpPr>
          <p:spPr>
            <a:xfrm flipV="1">
              <a:off x="4571204" y="2172291"/>
              <a:ext cx="1202049" cy="1065277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60" name="Straight Arrow Connector 59"/>
            <p:cNvCxnSpPr>
              <a:stCxn id="11" idx="1"/>
            </p:cNvCxnSpPr>
            <p:nvPr/>
          </p:nvCxnSpPr>
          <p:spPr>
            <a:xfrm flipH="1">
              <a:off x="3415906" y="1466163"/>
              <a:ext cx="142141" cy="191489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61" name="Straight Arrow Connector 60"/>
            <p:cNvCxnSpPr>
              <a:stCxn id="14" idx="1"/>
            </p:cNvCxnSpPr>
            <p:nvPr/>
          </p:nvCxnSpPr>
          <p:spPr>
            <a:xfrm flipH="1" flipV="1">
              <a:off x="4572705" y="1479082"/>
              <a:ext cx="1191625" cy="2232999"/>
            </a:xfrm>
            <a:prstGeom prst="straightConnector1">
              <a:avLst/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62" name="Connector: Elbow 61"/>
            <p:cNvCxnSpPr>
              <a:stCxn id="67" idx="3"/>
              <a:endCxn id="14" idx="3"/>
            </p:cNvCxnSpPr>
            <p:nvPr/>
          </p:nvCxnSpPr>
          <p:spPr>
            <a:xfrm flipV="1">
              <a:off x="6341804" y="3712081"/>
              <a:ext cx="435684" cy="1492493"/>
            </a:xfrm>
            <a:prstGeom prst="bentConnector3">
              <a:avLst>
                <a:gd name="adj1" fmla="val 152469"/>
              </a:avLst>
            </a:prstGeom>
            <a:noFill/>
            <a:ln w="9525" cap="flat" cmpd="sng" algn="ctr">
              <a:solidFill>
                <a:srgbClr val="E98300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63" name="Straight Arrow Connector 62"/>
            <p:cNvCxnSpPr>
              <a:stCxn id="34" idx="2"/>
              <a:endCxn id="70" idx="0"/>
            </p:cNvCxnSpPr>
            <p:nvPr/>
          </p:nvCxnSpPr>
          <p:spPr>
            <a:xfrm flipH="1">
              <a:off x="2277175" y="4668294"/>
              <a:ext cx="1770601" cy="284397"/>
            </a:xfrm>
            <a:prstGeom prst="straightConnector1">
              <a:avLst/>
            </a:prstGeom>
            <a:noFill/>
            <a:ln w="9525" cap="flat" cmpd="sng" algn="ctr">
              <a:solidFill>
                <a:srgbClr val="988F86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64" name="Straight Arrow Connector 63"/>
            <p:cNvCxnSpPr>
              <a:stCxn id="34" idx="2"/>
              <a:endCxn id="67" idx="0"/>
            </p:cNvCxnSpPr>
            <p:nvPr/>
          </p:nvCxnSpPr>
          <p:spPr>
            <a:xfrm>
              <a:off x="4047776" y="4668294"/>
              <a:ext cx="1787450" cy="284591"/>
            </a:xfrm>
            <a:prstGeom prst="straightConnector1">
              <a:avLst/>
            </a:prstGeom>
            <a:noFill/>
            <a:ln w="9525" cap="flat" cmpd="sng" algn="ctr">
              <a:solidFill>
                <a:srgbClr val="988F86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65" name="Straight Arrow Connector 64"/>
            <p:cNvCxnSpPr>
              <a:stCxn id="34" idx="2"/>
              <a:endCxn id="68" idx="0"/>
            </p:cNvCxnSpPr>
            <p:nvPr/>
          </p:nvCxnSpPr>
          <p:spPr>
            <a:xfrm>
              <a:off x="4047776" y="4668294"/>
              <a:ext cx="601433" cy="284591"/>
            </a:xfrm>
            <a:prstGeom prst="straightConnector1">
              <a:avLst/>
            </a:prstGeom>
            <a:noFill/>
            <a:ln w="9525" cap="flat" cmpd="sng" algn="ctr">
              <a:solidFill>
                <a:srgbClr val="988F86"/>
              </a:solidFill>
              <a:prstDash val="dash"/>
              <a:headEnd type="triangle"/>
              <a:tailEnd type="triangle"/>
            </a:ln>
            <a:effectLst/>
          </p:spPr>
        </p:cxnSp>
        <p:cxnSp>
          <p:nvCxnSpPr>
            <p:cNvPr id="66" name="Straight Arrow Connector 65"/>
            <p:cNvCxnSpPr>
              <a:stCxn id="34" idx="2"/>
              <a:endCxn id="69" idx="0"/>
            </p:cNvCxnSpPr>
            <p:nvPr/>
          </p:nvCxnSpPr>
          <p:spPr>
            <a:xfrm flipH="1">
              <a:off x="3463192" y="4668294"/>
              <a:ext cx="584584" cy="291184"/>
            </a:xfrm>
            <a:prstGeom prst="straightConnector1">
              <a:avLst/>
            </a:prstGeom>
            <a:noFill/>
            <a:ln w="9525" cap="flat" cmpd="sng" algn="ctr">
              <a:solidFill>
                <a:srgbClr val="988F86"/>
              </a:solidFill>
              <a:prstDash val="dash"/>
              <a:headEnd type="triangle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691096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5917"/>
          <a:stretch/>
        </p:blipFill>
        <p:spPr>
          <a:xfrm>
            <a:off x="17924" y="0"/>
            <a:ext cx="9126075" cy="62765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825" y="241082"/>
            <a:ext cx="8641656" cy="523622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002060"/>
                </a:solidFill>
              </a:rPr>
              <a:t>Enablers for the growth of offshore wind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5</a:t>
            </a:fld>
            <a:endParaRPr lang="en-GB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83877664"/>
              </p:ext>
            </p:extLst>
          </p:nvPr>
        </p:nvGraphicFramePr>
        <p:xfrm>
          <a:off x="683567" y="5085184"/>
          <a:ext cx="7943965" cy="1365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5365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52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53166"/>
            <a:ext cx="9144000" cy="64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371600" lvl="4">
              <a:spcBef>
                <a:spcPts val="2000"/>
              </a:spcBef>
              <a:buSzPct val="80000"/>
              <a:defRPr/>
            </a:pPr>
            <a:r>
              <a:rPr lang="en-IN" sz="2400" b="1" dirty="0">
                <a:solidFill>
                  <a:srgbClr val="002596"/>
                </a:solidFill>
                <a:latin typeface="+mj-lt"/>
                <a:ea typeface="+mj-ea"/>
                <a:cs typeface="+mj-cs"/>
                <a:sym typeface="Verdana" charset="0"/>
              </a:rPr>
              <a:t>Long-term vision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08314"/>
            <a:ext cx="8229600" cy="4917849"/>
          </a:xfrm>
        </p:spPr>
        <p:txBody>
          <a:bodyPr>
            <a:normAutofit/>
          </a:bodyPr>
          <a:lstStyle/>
          <a:p>
            <a:r>
              <a:rPr lang="en-SG" sz="1800" dirty="0"/>
              <a:t>The EU 2020 National Renewable Energy Action Plans played a crucial role in catalysing industry activity, raising public awareness and attracting investors.</a:t>
            </a:r>
          </a:p>
          <a:p>
            <a:r>
              <a:rPr lang="en-SG" sz="1800" dirty="0"/>
              <a:t>Many member states translated these into specific national goals for offshore wind looking at 2020 and beyond.</a:t>
            </a:r>
          </a:p>
          <a:p>
            <a:r>
              <a:rPr lang="en-SG" sz="1800" dirty="0"/>
              <a:t>All major </a:t>
            </a:r>
            <a:r>
              <a:rPr lang="en-GB" sz="1800" dirty="0"/>
              <a:t>offshore wind markets today have national targets for renewable energy and specific plans for offshore wind development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58" y="3151056"/>
            <a:ext cx="5156055" cy="320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76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918" b="-383"/>
          <a:stretch/>
        </p:blipFill>
        <p:spPr>
          <a:xfrm>
            <a:off x="5832" y="0"/>
            <a:ext cx="9100243" cy="63093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825" y="241082"/>
            <a:ext cx="5506508" cy="670086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002060"/>
                </a:solidFill>
              </a:rPr>
              <a:t>Actions to kick-start development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7</a:t>
            </a:fld>
            <a:endParaRPr lang="en-GB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54111842"/>
              </p:ext>
            </p:extLst>
          </p:nvPr>
        </p:nvGraphicFramePr>
        <p:xfrm>
          <a:off x="613536" y="4943617"/>
          <a:ext cx="8047865" cy="1365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9621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52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53166"/>
            <a:ext cx="7704667" cy="583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371600" lvl="4">
              <a:spcBef>
                <a:spcPts val="2000"/>
              </a:spcBef>
              <a:buSzPct val="80000"/>
              <a:defRPr/>
            </a:pPr>
            <a:r>
              <a:rPr lang="en-SG" sz="2400" b="1" dirty="0">
                <a:solidFill>
                  <a:srgbClr val="002596"/>
                </a:solidFill>
                <a:latin typeface="+mj-lt"/>
                <a:ea typeface="+mj-ea"/>
                <a:cs typeface="+mj-cs"/>
                <a:sym typeface="Verdana" charset="0"/>
              </a:rPr>
              <a:t>Consenting and permitting: Managing competing maritime interests</a:t>
            </a:r>
            <a:endParaRPr lang="en-IN" sz="2400" b="1" dirty="0">
              <a:solidFill>
                <a:srgbClr val="002596"/>
              </a:solidFill>
              <a:latin typeface="+mj-lt"/>
              <a:ea typeface="+mj-ea"/>
              <a:cs typeface="+mj-cs"/>
              <a:sym typeface="Verdana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3806" y="1067858"/>
            <a:ext cx="8689994" cy="51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95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52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4157" y="115950"/>
            <a:ext cx="6947807" cy="64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lvl="2">
              <a:spcBef>
                <a:spcPts val="2000"/>
              </a:spcBef>
              <a:buSzPct val="80000"/>
              <a:defRPr/>
            </a:pPr>
            <a:r>
              <a:rPr lang="en-SG" sz="2400" b="1" dirty="0">
                <a:solidFill>
                  <a:srgbClr val="002596"/>
                </a:solidFill>
                <a:latin typeface="+mj-lt"/>
                <a:ea typeface="+mj-ea"/>
                <a:cs typeface="+mj-cs"/>
                <a:sym typeface="Verdana" charset="0"/>
              </a:rPr>
              <a:t>Developing offshore wind in Gujarat and Tamil Nadu: 2018 - 2032</a:t>
            </a:r>
            <a:endParaRPr lang="en-IN" sz="2400" b="1" dirty="0">
              <a:solidFill>
                <a:srgbClr val="002596"/>
              </a:solidFill>
              <a:latin typeface="+mj-lt"/>
              <a:ea typeface="+mj-ea"/>
              <a:cs typeface="+mj-cs"/>
              <a:sym typeface="Verdana" charset="0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257516" y="3638619"/>
            <a:ext cx="8172113" cy="1521598"/>
            <a:chOff x="257516" y="3638619"/>
            <a:chExt cx="8172113" cy="1521598"/>
          </a:xfrm>
        </p:grpSpPr>
        <p:sp>
          <p:nvSpPr>
            <p:cNvPr id="100" name="Rectangle: Rounded Corners 99"/>
            <p:cNvSpPr/>
            <p:nvPr/>
          </p:nvSpPr>
          <p:spPr>
            <a:xfrm rot="16200000">
              <a:off x="-144623" y="4144397"/>
              <a:ext cx="1417959" cy="6136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GB" sz="1400" b="1" kern="0" dirty="0">
                  <a:solidFill>
                    <a:srgbClr val="ED7D31"/>
                  </a:solidFill>
                  <a:latin typeface="Calibri" panose="020F0502020204030204"/>
                </a:rPr>
                <a:t>Private sector</a:t>
              </a: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1045593" y="3686335"/>
              <a:ext cx="2825239" cy="282968"/>
              <a:chOff x="3933825" y="3975516"/>
              <a:chExt cx="3314700" cy="380760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>
                <a:off x="3933825" y="4172511"/>
                <a:ext cx="331470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  <a:headEnd type="diamond" w="med" len="med"/>
                <a:tailEnd type="diamond" w="med" len="med"/>
              </a:ln>
              <a:effectLst/>
            </p:spPr>
          </p:cxnSp>
          <p:sp>
            <p:nvSpPr>
              <p:cNvPr id="111" name="TextBox 110"/>
              <p:cNvSpPr txBox="1"/>
              <p:nvPr/>
            </p:nvSpPr>
            <p:spPr>
              <a:xfrm>
                <a:off x="4605337" y="3975516"/>
                <a:ext cx="1675397" cy="38076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GB" sz="1200" kern="0" dirty="0">
                    <a:solidFill>
                      <a:prstClr val="black"/>
                    </a:solidFill>
                    <a:latin typeface="Calibri" panose="020F0502020204030204"/>
                  </a:rPr>
                  <a:t>Nearshore projects</a:t>
                </a: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3192468" y="4067425"/>
              <a:ext cx="3809472" cy="282968"/>
              <a:chOff x="6087979" y="4196283"/>
              <a:chExt cx="4600575" cy="380760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 flipV="1">
                <a:off x="6087979" y="4395726"/>
                <a:ext cx="4600575" cy="9902"/>
              </a:xfrm>
              <a:prstGeom prst="line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  <a:headEnd type="diamond" w="med" len="med"/>
                <a:tailEnd type="diamond" w="med" len="med"/>
              </a:ln>
              <a:effectLst/>
            </p:spPr>
          </p:cxnSp>
          <p:sp>
            <p:nvSpPr>
              <p:cNvPr id="109" name="TextBox 108"/>
              <p:cNvSpPr txBox="1"/>
              <p:nvPr/>
            </p:nvSpPr>
            <p:spPr>
              <a:xfrm>
                <a:off x="7350793" y="4196283"/>
                <a:ext cx="1744705" cy="38076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GB" sz="1200" kern="0" dirty="0">
                    <a:solidFill>
                      <a:prstClr val="black"/>
                    </a:solidFill>
                    <a:latin typeface="Calibri" panose="020F0502020204030204"/>
                  </a:rPr>
                  <a:t>Deepwater projects</a:t>
                </a: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5097204" y="4448515"/>
              <a:ext cx="3332425" cy="282968"/>
              <a:chOff x="8480126" y="4604164"/>
              <a:chExt cx="3399604" cy="380760"/>
            </a:xfrm>
          </p:grpSpPr>
          <p:cxnSp>
            <p:nvCxnSpPr>
              <p:cNvPr id="106" name="Straight Connector 105"/>
              <p:cNvCxnSpPr/>
              <p:nvPr/>
            </p:nvCxnSpPr>
            <p:spPr>
              <a:xfrm>
                <a:off x="8480126" y="4773472"/>
                <a:ext cx="3399604" cy="543"/>
              </a:xfrm>
              <a:prstGeom prst="line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  <a:headEnd type="diamond" w="med" len="med"/>
                <a:tailEnd type="diamond" w="med" len="med"/>
              </a:ln>
              <a:effectLst/>
            </p:spPr>
          </p:cxnSp>
          <p:sp>
            <p:nvSpPr>
              <p:cNvPr id="107" name="TextBox 106"/>
              <p:cNvSpPr txBox="1"/>
              <p:nvPr/>
            </p:nvSpPr>
            <p:spPr>
              <a:xfrm>
                <a:off x="9397918" y="4604164"/>
                <a:ext cx="1494391" cy="38076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GB" sz="1200" kern="0" dirty="0">
                    <a:solidFill>
                      <a:prstClr val="black"/>
                    </a:solidFill>
                    <a:latin typeface="Calibri" panose="020F0502020204030204"/>
                  </a:rPr>
                  <a:t>Floating projects</a:t>
                </a:r>
              </a:p>
            </p:txBody>
          </p:sp>
        </p:grpSp>
        <p:sp>
          <p:nvSpPr>
            <p:cNvPr id="104" name="Rectangle: Rounded Corners 103"/>
            <p:cNvSpPr/>
            <p:nvPr/>
          </p:nvSpPr>
          <p:spPr>
            <a:xfrm>
              <a:off x="1045594" y="4829596"/>
              <a:ext cx="7384034" cy="198202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GB" sz="1400" kern="0" dirty="0">
                  <a:solidFill>
                    <a:prstClr val="white"/>
                  </a:solidFill>
                  <a:latin typeface="Calibri" panose="020F0502020204030204"/>
                </a:rPr>
                <a:t>Competence development, R&amp;D investment, Global collaborations, Project Financing</a:t>
              </a:r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445337" y="3638619"/>
              <a:ext cx="7969678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</a:ln>
            <a:effectLst/>
          </p:spPr>
        </p:cxnSp>
      </p:grpSp>
      <p:grpSp>
        <p:nvGrpSpPr>
          <p:cNvPr id="112" name="Group 111"/>
          <p:cNvGrpSpPr/>
          <p:nvPr/>
        </p:nvGrpSpPr>
        <p:grpSpPr>
          <a:xfrm>
            <a:off x="1127313" y="1228004"/>
            <a:ext cx="7206831" cy="223636"/>
            <a:chOff x="1127313" y="1228004"/>
            <a:chExt cx="7206831" cy="223636"/>
          </a:xfrm>
        </p:grpSpPr>
        <p:sp>
          <p:nvSpPr>
            <p:cNvPr id="113" name="Rectangle: Rounded Corners 112"/>
            <p:cNvSpPr/>
            <p:nvPr/>
          </p:nvSpPr>
          <p:spPr>
            <a:xfrm>
              <a:off x="1127313" y="1228004"/>
              <a:ext cx="2277618" cy="220655"/>
            </a:xfrm>
            <a:prstGeom prst="roundRect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GB" sz="1350" kern="0" dirty="0">
                  <a:solidFill>
                    <a:prstClr val="white"/>
                  </a:solidFill>
                  <a:latin typeface="Calibri" panose="020F0502020204030204"/>
                </a:rPr>
                <a:t>Short term </a:t>
              </a:r>
            </a:p>
          </p:txBody>
        </p:sp>
        <p:sp>
          <p:nvSpPr>
            <p:cNvPr id="114" name="Rectangle: Rounded Corners 113"/>
            <p:cNvSpPr/>
            <p:nvPr/>
          </p:nvSpPr>
          <p:spPr>
            <a:xfrm>
              <a:off x="3591920" y="1230985"/>
              <a:ext cx="2277618" cy="220655"/>
            </a:xfrm>
            <a:prstGeom prst="roundRect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GB" sz="1350" kern="0" dirty="0">
                  <a:solidFill>
                    <a:prstClr val="white"/>
                  </a:solidFill>
                  <a:latin typeface="Calibri" panose="020F0502020204030204"/>
                </a:rPr>
                <a:t>Medium term</a:t>
              </a:r>
            </a:p>
          </p:txBody>
        </p:sp>
        <p:sp>
          <p:nvSpPr>
            <p:cNvPr id="115" name="Rectangle: Rounded Corners 114"/>
            <p:cNvSpPr/>
            <p:nvPr/>
          </p:nvSpPr>
          <p:spPr>
            <a:xfrm>
              <a:off x="6056526" y="1230985"/>
              <a:ext cx="2277618" cy="220655"/>
            </a:xfrm>
            <a:prstGeom prst="roundRect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GB" sz="1350" kern="0" dirty="0">
                  <a:solidFill>
                    <a:prstClr val="white"/>
                  </a:solidFill>
                  <a:latin typeface="Calibri" panose="020F0502020204030204"/>
                </a:rPr>
                <a:t>Long term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264206" y="1448659"/>
            <a:ext cx="8158116" cy="4583243"/>
            <a:chOff x="264206" y="1448659"/>
            <a:chExt cx="8158116" cy="4583243"/>
          </a:xfrm>
        </p:grpSpPr>
        <p:cxnSp>
          <p:nvCxnSpPr>
            <p:cNvPr id="117" name="Straight Connector 116"/>
            <p:cNvCxnSpPr/>
            <p:nvPr/>
          </p:nvCxnSpPr>
          <p:spPr>
            <a:xfrm flipH="1">
              <a:off x="1045593" y="2040169"/>
              <a:ext cx="7308" cy="3849907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</a:ln>
            <a:effectLst/>
          </p:spPr>
        </p:cxnSp>
        <p:grpSp>
          <p:nvGrpSpPr>
            <p:cNvPr id="118" name="Group 117"/>
            <p:cNvGrpSpPr/>
            <p:nvPr/>
          </p:nvGrpSpPr>
          <p:grpSpPr>
            <a:xfrm>
              <a:off x="264206" y="1448659"/>
              <a:ext cx="8158116" cy="4583243"/>
              <a:chOff x="264206" y="1448659"/>
              <a:chExt cx="8158116" cy="4583243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264206" y="1727469"/>
                <a:ext cx="8158115" cy="1846203"/>
                <a:chOff x="264206" y="1727469"/>
                <a:chExt cx="8158115" cy="1846203"/>
              </a:xfrm>
            </p:grpSpPr>
            <p:sp>
              <p:nvSpPr>
                <p:cNvPr id="123" name="Rectangle: Rounded Corners 122"/>
                <p:cNvSpPr/>
                <p:nvPr/>
              </p:nvSpPr>
              <p:spPr>
                <a:xfrm rot="16200000">
                  <a:off x="-137933" y="2549782"/>
                  <a:ext cx="1417959" cy="613682"/>
                </a:xfrm>
                <a:prstGeom prst="round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r>
                    <a:rPr lang="en-GB" sz="1400" b="1" kern="0" dirty="0">
                      <a:solidFill>
                        <a:srgbClr val="7030A0"/>
                      </a:solidFill>
                      <a:latin typeface="Calibri" panose="020F0502020204030204"/>
                    </a:rPr>
                    <a:t>Government</a:t>
                  </a:r>
                </a:p>
              </p:txBody>
            </p:sp>
            <p:cxnSp>
              <p:nvCxnSpPr>
                <p:cNvPr id="124" name="Straight Connector 123"/>
                <p:cNvCxnSpPr/>
                <p:nvPr/>
              </p:nvCxnSpPr>
              <p:spPr>
                <a:xfrm flipV="1">
                  <a:off x="469949" y="1727469"/>
                  <a:ext cx="7945066" cy="982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" lastClr="FFFFFF">
                      <a:lumMod val="50000"/>
                    </a:sysClr>
                  </a:solidFill>
                  <a:prstDash val="dash"/>
                  <a:miter lim="800000"/>
                </a:ln>
                <a:effectLst/>
              </p:spPr>
            </p:cxnSp>
            <p:grpSp>
              <p:nvGrpSpPr>
                <p:cNvPr id="125" name="Group 124"/>
                <p:cNvGrpSpPr/>
                <p:nvPr/>
              </p:nvGrpSpPr>
              <p:grpSpPr>
                <a:xfrm>
                  <a:off x="1045593" y="1801029"/>
                  <a:ext cx="4281101" cy="282968"/>
                  <a:chOff x="3933825" y="3966058"/>
                  <a:chExt cx="3314700" cy="962332"/>
                </a:xfrm>
              </p:grpSpPr>
              <p:cxnSp>
                <p:nvCxnSpPr>
                  <p:cNvPr id="136" name="Straight Connector 135"/>
                  <p:cNvCxnSpPr/>
                  <p:nvPr/>
                </p:nvCxnSpPr>
                <p:spPr>
                  <a:xfrm>
                    <a:off x="3933825" y="4440106"/>
                    <a:ext cx="3314700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7030A0"/>
                    </a:solidFill>
                    <a:prstDash val="solid"/>
                    <a:miter lim="800000"/>
                    <a:headEnd type="diamond" w="med" len="med"/>
                    <a:tailEnd type="diamond" w="med" len="med"/>
                  </a:ln>
                  <a:effectLst/>
                </p:spPr>
              </p:cxnSp>
              <p:sp>
                <p:nvSpPr>
                  <p:cNvPr id="137" name="TextBox 136"/>
                  <p:cNvSpPr txBox="1"/>
                  <p:nvPr/>
                </p:nvSpPr>
                <p:spPr>
                  <a:xfrm>
                    <a:off x="4064866" y="3966058"/>
                    <a:ext cx="2211867" cy="962332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defTabSz="685800">
                      <a:defRPr/>
                    </a:pPr>
                    <a:r>
                      <a:rPr lang="en-GB" sz="1200" kern="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Preliminary site studies, EIA for OWF sites</a:t>
                    </a:r>
                  </a:p>
                </p:txBody>
              </p:sp>
            </p:grpSp>
            <p:grpSp>
              <p:nvGrpSpPr>
                <p:cNvPr id="126" name="Group 125"/>
                <p:cNvGrpSpPr/>
                <p:nvPr/>
              </p:nvGrpSpPr>
              <p:grpSpPr>
                <a:xfrm>
                  <a:off x="1045593" y="2108493"/>
                  <a:ext cx="1362967" cy="471613"/>
                  <a:chOff x="3933825" y="3893499"/>
                  <a:chExt cx="2474730" cy="1603886"/>
                </a:xfrm>
              </p:grpSpPr>
              <p:cxnSp>
                <p:nvCxnSpPr>
                  <p:cNvPr id="134" name="Straight Connector 133"/>
                  <p:cNvCxnSpPr/>
                  <p:nvPr/>
                </p:nvCxnSpPr>
                <p:spPr>
                  <a:xfrm flipV="1">
                    <a:off x="3933825" y="4438850"/>
                    <a:ext cx="2474730" cy="1256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7030A0"/>
                    </a:solidFill>
                    <a:prstDash val="solid"/>
                    <a:miter lim="800000"/>
                    <a:headEnd type="diamond" w="med" len="med"/>
                    <a:tailEnd type="diamond" w="med" len="med"/>
                  </a:ln>
                  <a:effectLst/>
                </p:spPr>
              </p:cxnSp>
              <p:sp>
                <p:nvSpPr>
                  <p:cNvPr id="135" name="TextBox 134"/>
                  <p:cNvSpPr txBox="1"/>
                  <p:nvPr/>
                </p:nvSpPr>
                <p:spPr>
                  <a:xfrm>
                    <a:off x="4245303" y="3893499"/>
                    <a:ext cx="1670996" cy="1603886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defTabSz="685800">
                      <a:defRPr/>
                    </a:pPr>
                    <a:r>
                      <a:rPr lang="en-GB" sz="1200" kern="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Set targets, roadmap</a:t>
                    </a:r>
                  </a:p>
                </p:txBody>
              </p:sp>
            </p:grpSp>
            <p:sp>
              <p:nvSpPr>
                <p:cNvPr id="127" name="Rectangle: Rounded Corners 126"/>
                <p:cNvSpPr/>
                <p:nvPr/>
              </p:nvSpPr>
              <p:spPr>
                <a:xfrm>
                  <a:off x="1038287" y="3375470"/>
                  <a:ext cx="7384034" cy="198202"/>
                </a:xfrm>
                <a:prstGeom prst="roundRect">
                  <a:avLst/>
                </a:prstGeom>
                <a:solidFill>
                  <a:srgbClr val="7030A0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r>
                    <a:rPr lang="en-GB" sz="1400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Grid planning and development, Inter-agency coordination, Financing</a:t>
                  </a:r>
                </a:p>
              </p:txBody>
            </p:sp>
            <p:grpSp>
              <p:nvGrpSpPr>
                <p:cNvPr id="128" name="Group 127"/>
                <p:cNvGrpSpPr/>
                <p:nvPr/>
              </p:nvGrpSpPr>
              <p:grpSpPr>
                <a:xfrm>
                  <a:off x="1108329" y="2912066"/>
                  <a:ext cx="2523694" cy="451560"/>
                  <a:chOff x="4781878" y="7177915"/>
                  <a:chExt cx="2960913" cy="607618"/>
                </a:xfrm>
              </p:grpSpPr>
              <p:cxnSp>
                <p:nvCxnSpPr>
                  <p:cNvPr id="132" name="Straight Connector 131"/>
                  <p:cNvCxnSpPr/>
                  <p:nvPr/>
                </p:nvCxnSpPr>
                <p:spPr>
                  <a:xfrm flipV="1">
                    <a:off x="4781878" y="7473868"/>
                    <a:ext cx="2960913" cy="36025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7030A0"/>
                    </a:solidFill>
                    <a:prstDash val="solid"/>
                    <a:miter lim="800000"/>
                    <a:headEnd type="diamond" w="med" len="med"/>
                    <a:tailEnd type="diamond" w="med" len="med"/>
                  </a:ln>
                  <a:effectLst/>
                </p:spPr>
              </p:cxnSp>
              <p:sp>
                <p:nvSpPr>
                  <p:cNvPr id="133" name="TextBox 132"/>
                  <p:cNvSpPr txBox="1"/>
                  <p:nvPr/>
                </p:nvSpPr>
                <p:spPr>
                  <a:xfrm>
                    <a:off x="5128807" y="7177915"/>
                    <a:ext cx="2098279" cy="60761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>
                    <a:noFill/>
                  </a:ln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defTabSz="685800">
                      <a:defRPr/>
                    </a:pPr>
                    <a:r>
                      <a:rPr lang="en-GB" sz="1200" kern="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Policy on consenting and long term incentives</a:t>
                    </a:r>
                  </a:p>
                </p:txBody>
              </p:sp>
            </p:grpSp>
            <p:grpSp>
              <p:nvGrpSpPr>
                <p:cNvPr id="129" name="Group 128"/>
                <p:cNvGrpSpPr/>
                <p:nvPr/>
              </p:nvGrpSpPr>
              <p:grpSpPr>
                <a:xfrm>
                  <a:off x="2296427" y="2604603"/>
                  <a:ext cx="6057529" cy="282968"/>
                  <a:chOff x="3933825" y="3890522"/>
                  <a:chExt cx="3314700" cy="962333"/>
                </a:xfrm>
              </p:grpSpPr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3933825" y="4440106"/>
                    <a:ext cx="3314700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7030A0"/>
                    </a:solidFill>
                    <a:prstDash val="solid"/>
                    <a:miter lim="800000"/>
                    <a:headEnd type="diamond" w="med" len="med"/>
                    <a:tailEnd type="diamond" w="med" len="med"/>
                  </a:ln>
                  <a:effectLst/>
                </p:spPr>
              </p:cxnSp>
              <p:sp>
                <p:nvSpPr>
                  <p:cNvPr id="131" name="TextBox 130"/>
                  <p:cNvSpPr txBox="1"/>
                  <p:nvPr/>
                </p:nvSpPr>
                <p:spPr>
                  <a:xfrm>
                    <a:off x="4085585" y="3890522"/>
                    <a:ext cx="2503288" cy="962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defTabSz="685800">
                      <a:defRPr/>
                    </a:pPr>
                    <a:r>
                      <a:rPr lang="en-GB" sz="1200" kern="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Monitor of sector performance locally and global industry evolution</a:t>
                    </a:r>
                  </a:p>
                </p:txBody>
              </p:sp>
            </p:grpSp>
          </p:grpSp>
          <p:cxnSp>
            <p:nvCxnSpPr>
              <p:cNvPr id="120" name="Straight Connector 119"/>
              <p:cNvCxnSpPr/>
              <p:nvPr/>
            </p:nvCxnSpPr>
            <p:spPr>
              <a:xfrm>
                <a:off x="3493108" y="1448659"/>
                <a:ext cx="0" cy="4583243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5958399" y="1451639"/>
                <a:ext cx="0" cy="4580262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8415014" y="1448659"/>
                <a:ext cx="7308" cy="4582667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</p:cxnSp>
        </p:grpSp>
      </p:grpSp>
      <p:grpSp>
        <p:nvGrpSpPr>
          <p:cNvPr id="138" name="Group 137"/>
          <p:cNvGrpSpPr/>
          <p:nvPr/>
        </p:nvGrpSpPr>
        <p:grpSpPr>
          <a:xfrm>
            <a:off x="257517" y="5262834"/>
            <a:ext cx="8209605" cy="863780"/>
            <a:chOff x="257517" y="5262834"/>
            <a:chExt cx="8209605" cy="863780"/>
          </a:xfrm>
        </p:grpSpPr>
        <p:sp>
          <p:nvSpPr>
            <p:cNvPr id="139" name="Rectangle: Rounded Corners 138"/>
            <p:cNvSpPr/>
            <p:nvPr/>
          </p:nvSpPr>
          <p:spPr>
            <a:xfrm rot="16200000">
              <a:off x="180792" y="5340582"/>
              <a:ext cx="767132" cy="6136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GB" sz="1400" b="1" kern="0" dirty="0">
                  <a:solidFill>
                    <a:srgbClr val="4472C4"/>
                  </a:solidFill>
                  <a:latin typeface="Calibri" panose="020F0502020204030204"/>
                </a:rPr>
                <a:t>Trends</a:t>
              </a:r>
            </a:p>
          </p:txBody>
        </p:sp>
        <p:cxnSp>
          <p:nvCxnSpPr>
            <p:cNvPr id="140" name="Straight Connector 139"/>
            <p:cNvCxnSpPr/>
            <p:nvPr/>
          </p:nvCxnSpPr>
          <p:spPr>
            <a:xfrm>
              <a:off x="497444" y="5263857"/>
              <a:ext cx="7969678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</a:ln>
            <a:effectLst/>
          </p:spPr>
        </p:cxnSp>
        <p:grpSp>
          <p:nvGrpSpPr>
            <p:cNvPr id="141" name="Group 140"/>
            <p:cNvGrpSpPr/>
            <p:nvPr/>
          </p:nvGrpSpPr>
          <p:grpSpPr>
            <a:xfrm>
              <a:off x="1052900" y="5262834"/>
              <a:ext cx="7376727" cy="863780"/>
              <a:chOff x="1790853" y="5614537"/>
              <a:chExt cx="8654715" cy="1162299"/>
            </a:xfrm>
          </p:grpSpPr>
          <p:sp>
            <p:nvSpPr>
              <p:cNvPr id="142" name="Arrow: Right 141"/>
              <p:cNvSpPr/>
              <p:nvPr/>
            </p:nvSpPr>
            <p:spPr>
              <a:xfrm>
                <a:off x="1790853" y="5614537"/>
                <a:ext cx="8654715" cy="1162299"/>
              </a:xfrm>
              <a:prstGeom prst="rightArrow">
                <a:avLst>
                  <a:gd name="adj1" fmla="val 50000"/>
                  <a:gd name="adj2" fmla="val 63970"/>
                </a:avLst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GB" sz="12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2017848" y="5848887"/>
                <a:ext cx="8410575" cy="736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85800">
                  <a:lnSpc>
                    <a:spcPct val="120000"/>
                  </a:lnSpc>
                  <a:defRPr/>
                </a:pPr>
                <a:r>
                  <a:rPr lang="en-GB" sz="1200" kern="0" dirty="0">
                    <a:solidFill>
                      <a:prstClr val="white"/>
                    </a:solidFill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Reduction in Levelised Cost of Energy</a:t>
                </a:r>
              </a:p>
              <a:p>
                <a:pPr algn="ctr" defTabSz="685800">
                  <a:lnSpc>
                    <a:spcPct val="120000"/>
                  </a:lnSpc>
                  <a:defRPr/>
                </a:pPr>
                <a:r>
                  <a:rPr lang="en-GB" sz="1200" kern="0" dirty="0">
                    <a:solidFill>
                      <a:prstClr val="white"/>
                    </a:solidFill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Increased investor confidence and public acceptance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539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9054</TotalTime>
  <Words>521</Words>
  <Application>Microsoft Office PowerPoint</Application>
  <PresentationFormat>On-screen Show (4:3)</PresentationFormat>
  <Paragraphs>109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ＭＳ Ｐゴシック</vt:lpstr>
      <vt:lpstr>Arial</vt:lpstr>
      <vt:lpstr>Calibri</vt:lpstr>
      <vt:lpstr>Cambria</vt:lpstr>
      <vt:lpstr>Tw Cen MT</vt:lpstr>
      <vt:lpstr>Verdana</vt:lpstr>
      <vt:lpstr>Wingdings</vt:lpstr>
      <vt:lpstr>Office Theme</vt:lpstr>
      <vt:lpstr>PowerPoint Presentation</vt:lpstr>
      <vt:lpstr>PowerPoint Presentation</vt:lpstr>
      <vt:lpstr>Challenges to the growth of offshore wind</vt:lpstr>
      <vt:lpstr>PowerPoint Presentation</vt:lpstr>
      <vt:lpstr>Enablers for the growth of offshore wind</vt:lpstr>
      <vt:lpstr>PowerPoint Presentation</vt:lpstr>
      <vt:lpstr>Actions to kick-start development</vt:lpstr>
      <vt:lpstr>PowerPoint Presentation</vt:lpstr>
      <vt:lpstr>PowerPoint Presentation</vt:lpstr>
      <vt:lpstr>PowerPoint Presentation</vt:lpstr>
      <vt:lpstr>PowerPoint Presentation</vt:lpstr>
    </vt:vector>
  </TitlesOfParts>
  <Manager/>
  <Company>Home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: FOWIND Project (Facilitating Offshore Wind In India)</dc:title>
  <dc:subject/>
  <dc:creator>Pavithra Rajagopalan</dc:creator>
  <cp:keywords/>
  <dc:description/>
  <cp:lastModifiedBy>Lasma</cp:lastModifiedBy>
  <cp:revision>519</cp:revision>
  <dcterms:created xsi:type="dcterms:W3CDTF">2014-07-14T07:03:00Z</dcterms:created>
  <dcterms:modified xsi:type="dcterms:W3CDTF">2018-03-08T03:22:44Z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InfoFinished">
    <vt:lpwstr>True</vt:lpwstr>
  </property>
</Properties>
</file>