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sldIdLst>
    <p:sldId id="408" r:id="rId6"/>
    <p:sldId id="476" r:id="rId7"/>
    <p:sldId id="477" r:id="rId8"/>
    <p:sldId id="547" r:id="rId9"/>
    <p:sldId id="548" r:id="rId10"/>
    <p:sldId id="479" r:id="rId11"/>
    <p:sldId id="552" r:id="rId12"/>
    <p:sldId id="555" r:id="rId13"/>
    <p:sldId id="549" r:id="rId14"/>
    <p:sldId id="556" r:id="rId15"/>
    <p:sldId id="557" r:id="rId16"/>
    <p:sldId id="558" r:id="rId17"/>
    <p:sldId id="559" r:id="rId18"/>
    <p:sldId id="560" r:id="rId19"/>
    <p:sldId id="554" r:id="rId20"/>
    <p:sldId id="429" r:id="rId21"/>
    <p:sldId id="341" r:id="rId22"/>
    <p:sldId id="561" r:id="rId23"/>
    <p:sldId id="56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dre, Rohit Vivek" initials="GR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96"/>
    <a:srgbClr val="FFFF66"/>
    <a:srgbClr val="FF6600"/>
    <a:srgbClr val="FFFF99"/>
    <a:srgbClr val="FF74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6" autoAdjust="0"/>
    <p:restoredTop sz="85793" autoAdjust="0"/>
  </p:normalViewPr>
  <p:slideViewPr>
    <p:cSldViewPr snapToGrid="0" snapToObjects="1">
      <p:cViewPr varScale="1">
        <p:scale>
          <a:sx n="98" d="100"/>
          <a:sy n="98" d="100"/>
        </p:scale>
        <p:origin x="178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ezes, Ruben" userId="deb33df2-be40-45ce-ad03-be85f2cc815b" providerId="ADAL" clId="{82BE21D3-0E02-44A6-9EB0-AF2A83588BF5}"/>
    <pc:docChg chg="modSld">
      <pc:chgData name="Menezes, Ruben" userId="deb33df2-be40-45ce-ad03-be85f2cc815b" providerId="ADAL" clId="{82BE21D3-0E02-44A6-9EB0-AF2A83588BF5}" dt="2018-02-02T10:44:44.264" v="0" actId="1036"/>
      <pc:docMkLst>
        <pc:docMk/>
      </pc:docMkLst>
      <pc:sldChg chg="modSp">
        <pc:chgData name="Menezes, Ruben" userId="deb33df2-be40-45ce-ad03-be85f2cc815b" providerId="ADAL" clId="{82BE21D3-0E02-44A6-9EB0-AF2A83588BF5}" dt="2018-02-02T10:44:44.264" v="0" actId="1036"/>
        <pc:sldMkLst>
          <pc:docMk/>
          <pc:sldMk cId="2915322866" sldId="533"/>
        </pc:sldMkLst>
        <pc:picChg chg="mod">
          <ac:chgData name="Menezes, Ruben" userId="deb33df2-be40-45ce-ad03-be85f2cc815b" providerId="ADAL" clId="{82BE21D3-0E02-44A6-9EB0-AF2A83588BF5}" dt="2018-02-02T10:44:44.264" v="0" actId="1036"/>
          <ac:picMkLst>
            <pc:docMk/>
            <pc:sldMk cId="2915322866" sldId="533"/>
            <ac:picMk id="9"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nv-my.sharepoint.com/personal/jack_giles_dnvgl_com/Documents/TES/FOWIND/Presentation/GUI-fowind_wind_speed_sensitivity.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[GUI-fowind_wind_speed_sensitivity.xlsm]GJ wind speed sensitivity!PivotTable3</c:name>
    <c:fmtId val="8"/>
  </c:pivotSource>
  <c:chart>
    <c:autoTitleDeleted val="1"/>
    <c:pivotFmts>
      <c:pivotFmt>
        <c:idx val="0"/>
        <c:spPr>
          <a:solidFill>
            <a:schemeClr val="accent1"/>
          </a:solidFill>
          <a:ln>
            <a:noFill/>
          </a:ln>
          <a:effectLst/>
        </c:spPr>
        <c:marker>
          <c:symbol val="none"/>
        </c:marker>
      </c:pivotFmt>
      <c:pivotFmt>
        <c:idx val="1"/>
        <c:spPr>
          <a:solidFill>
            <a:srgbClr val="FF0000"/>
          </a:solidFill>
          <a:ln>
            <a:noFill/>
          </a:ln>
          <a:effectLst/>
        </c:spPr>
      </c:pivotFmt>
      <c:pivotFmt>
        <c:idx val="2"/>
        <c:spPr>
          <a:solidFill>
            <a:schemeClr val="accent1"/>
          </a:solidFill>
          <a:ln>
            <a:noFill/>
          </a:ln>
          <a:effectLst/>
        </c:spPr>
        <c:marker>
          <c:symbol val="none"/>
        </c:marker>
      </c:pivotFmt>
      <c:pivotFmt>
        <c:idx val="3"/>
        <c:spPr>
          <a:solidFill>
            <a:srgbClr val="FF0000"/>
          </a:solidFill>
          <a:ln>
            <a:noFill/>
          </a:ln>
          <a:effectLst/>
        </c:spPr>
      </c:pivotFmt>
      <c:pivotFmt>
        <c:idx val="4"/>
        <c:spPr>
          <a:solidFill>
            <a:schemeClr val="accent1"/>
          </a:solidFill>
          <a:ln>
            <a:noFill/>
          </a:ln>
          <a:effectLst/>
        </c:spPr>
        <c:marker>
          <c:symbol val="none"/>
        </c:marker>
      </c:pivotFmt>
      <c:pivotFmt>
        <c:idx val="5"/>
        <c:spPr>
          <a:solidFill>
            <a:srgbClr val="FF0000"/>
          </a:solidFill>
          <a:ln>
            <a:noFill/>
          </a:ln>
          <a:effectLst/>
        </c:spPr>
      </c:pivotFmt>
    </c:pivotFmts>
    <c:plotArea>
      <c:layout/>
      <c:barChart>
        <c:barDir val="col"/>
        <c:grouping val="clustered"/>
        <c:varyColors val="0"/>
        <c:ser>
          <c:idx val="0"/>
          <c:order val="0"/>
          <c:tx>
            <c:strRef>
              <c:f>'GJ wind speed sensitivity'!$B$33</c:f>
              <c:strCache>
                <c:ptCount val="1"/>
                <c:pt idx="0">
                  <c:v>Total</c:v>
                </c:pt>
              </c:strCache>
            </c:strRef>
          </c:tx>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E44E-45F5-A1B4-9BE62841EB77}"/>
              </c:ext>
            </c:extLst>
          </c:dPt>
          <c:cat>
            <c:strRef>
              <c:f>'GJ wind speed sensitivity'!$A$34:$A$45</c:f>
              <c:strCache>
                <c:ptCount val="11"/>
                <c:pt idx="0">
                  <c:v>CoE_Gujurat_A3_6MW_504MW_-1.00ms</c:v>
                </c:pt>
                <c:pt idx="1">
                  <c:v>CoE_Gujurat_A3_6MW_504MW_-0.75ms</c:v>
                </c:pt>
                <c:pt idx="2">
                  <c:v>CoE_Gujurat_A3_6MW_504MW_-0.50ms</c:v>
                </c:pt>
                <c:pt idx="3">
                  <c:v>CoE_Gujurat_A3_6MW_504MW_-0.25ms</c:v>
                </c:pt>
                <c:pt idx="4">
                  <c:v>CoE_Gujurat_A3_6MW_504MW_+0.00ms</c:v>
                </c:pt>
                <c:pt idx="5">
                  <c:v>CoE_Gujurat_A3_6MW_504MW_+0.25ms</c:v>
                </c:pt>
                <c:pt idx="6">
                  <c:v>CoE_Gujurat_A3_6MW_504MW_+0.50ms</c:v>
                </c:pt>
                <c:pt idx="7">
                  <c:v>CoE_Gujurat_A3_6MW_504MW_+0.75ms</c:v>
                </c:pt>
                <c:pt idx="8">
                  <c:v>CoE_Gujurat_A3_6MW_504MW_+1.00ms</c:v>
                </c:pt>
                <c:pt idx="9">
                  <c:v>CoE_Gujurat_A3_6MW_504MW_+1.25ms</c:v>
                </c:pt>
                <c:pt idx="10">
                  <c:v>CoE_Gujurat_A3_6MW_504MW_+1.50ms</c:v>
                </c:pt>
              </c:strCache>
            </c:strRef>
          </c:cat>
          <c:val>
            <c:numRef>
              <c:f>'GJ wind speed sensitivity'!$B$34:$B$45</c:f>
              <c:numCache>
                <c:formatCode>0.00%</c:formatCode>
                <c:ptCount val="11"/>
                <c:pt idx="0">
                  <c:v>0.37640171773615111</c:v>
                </c:pt>
                <c:pt idx="1">
                  <c:v>0.2572594952150879</c:v>
                </c:pt>
                <c:pt idx="2">
                  <c:v>0.15722656706925828</c:v>
                </c:pt>
                <c:pt idx="3">
                  <c:v>7.2454444962452139E-2</c:v>
                </c:pt>
                <c:pt idx="5">
                  <c:v>-6.1435260953576439E-2</c:v>
                </c:pt>
                <c:pt idx="6">
                  <c:v>-0.11420837419326138</c:v>
                </c:pt>
                <c:pt idx="7">
                  <c:v>-0.16026899236619685</c:v>
                </c:pt>
                <c:pt idx="8">
                  <c:v>-0.20069902764436492</c:v>
                </c:pt>
                <c:pt idx="9">
                  <c:v>-0.23636528249404734</c:v>
                </c:pt>
                <c:pt idx="10">
                  <c:v>-0.26796772233635813</c:v>
                </c:pt>
              </c:numCache>
            </c:numRef>
          </c:val>
          <c:extLst>
            <c:ext xmlns:c16="http://schemas.microsoft.com/office/drawing/2014/chart" uri="{C3380CC4-5D6E-409C-BE32-E72D297353CC}">
              <c16:uniqueId val="{00000002-E44E-45F5-A1B4-9BE62841EB77}"/>
            </c:ext>
          </c:extLst>
        </c:ser>
        <c:dLbls>
          <c:showLegendKey val="0"/>
          <c:showVal val="0"/>
          <c:showCatName val="0"/>
          <c:showSerName val="0"/>
          <c:showPercent val="0"/>
          <c:showBubbleSize val="0"/>
        </c:dLbls>
        <c:gapWidth val="219"/>
        <c:overlap val="-27"/>
        <c:axId val="789875208"/>
        <c:axId val="789867336"/>
      </c:barChart>
      <c:catAx>
        <c:axId val="789875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867336"/>
        <c:crosses val="autoZero"/>
        <c:auto val="1"/>
        <c:lblAlgn val="ctr"/>
        <c:lblOffset val="100"/>
        <c:noMultiLvlLbl val="0"/>
      </c:catAx>
      <c:valAx>
        <c:axId val="789867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875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Sheet1!$B$3:$B$7</c:f>
              <c:numCache>
                <c:formatCode>0%</c:formatCode>
                <c:ptCount val="5"/>
                <c:pt idx="0">
                  <c:v>0.06</c:v>
                </c:pt>
                <c:pt idx="1">
                  <c:v>7.0000000000000007E-2</c:v>
                </c:pt>
                <c:pt idx="2">
                  <c:v>0.08</c:v>
                </c:pt>
                <c:pt idx="3">
                  <c:v>0.09</c:v>
                </c:pt>
                <c:pt idx="4">
                  <c:v>0.1</c:v>
                </c:pt>
              </c:numCache>
            </c:numRef>
          </c:xVal>
          <c:yVal>
            <c:numRef>
              <c:f>Sheet1!$E$3:$E$7</c:f>
              <c:numCache>
                <c:formatCode>0%</c:formatCode>
                <c:ptCount val="5"/>
                <c:pt idx="0">
                  <c:v>0.80888498361090266</c:v>
                </c:pt>
                <c:pt idx="1">
                  <c:v>0.85528192555026827</c:v>
                </c:pt>
                <c:pt idx="2">
                  <c:v>0.9027297409596815</c:v>
                </c:pt>
                <c:pt idx="3">
                  <c:v>0.95103149068018944</c:v>
                </c:pt>
                <c:pt idx="4">
                  <c:v>1</c:v>
                </c:pt>
              </c:numCache>
            </c:numRef>
          </c:yVal>
          <c:smooth val="1"/>
          <c:extLst>
            <c:ext xmlns:c16="http://schemas.microsoft.com/office/drawing/2014/chart" uri="{C3380CC4-5D6E-409C-BE32-E72D297353CC}">
              <c16:uniqueId val="{00000000-9B3F-4E6F-B136-DEFD321BE38C}"/>
            </c:ext>
          </c:extLst>
        </c:ser>
        <c:dLbls>
          <c:showLegendKey val="0"/>
          <c:showVal val="0"/>
          <c:showCatName val="0"/>
          <c:showSerName val="0"/>
          <c:showPercent val="0"/>
          <c:showBubbleSize val="0"/>
        </c:dLbls>
        <c:axId val="635602808"/>
        <c:axId val="635604448"/>
      </c:scatterChart>
      <c:valAx>
        <c:axId val="635602808"/>
        <c:scaling>
          <c:orientation val="minMax"/>
          <c:max val="0.1"/>
          <c:min val="6.0000000000000012E-2"/>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dirty="0"/>
                  <a:t>discount rate (%)</a:t>
                </a:r>
                <a:endParaRPr lang="en-GB"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5604448"/>
        <c:crosses val="autoZero"/>
        <c:crossBetween val="midCat"/>
      </c:valAx>
      <c:valAx>
        <c:axId val="635604448"/>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LCOE Sensitivity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56028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77AC0-79B9-43EB-8A20-591F25A25B14}" type="datetimeFigureOut">
              <a:rPr lang="en-US" smtClean="0"/>
              <a:pPr/>
              <a:t>3/7/2018</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FD676-F5F3-4AC4-9D31-A78066EC6904}" type="slidenum">
              <a:rPr lang="en-IN" smtClean="0"/>
              <a:pPr/>
              <a:t>‹#›</a:t>
            </a:fld>
            <a:endParaRPr lang="en-IN" dirty="0"/>
          </a:p>
        </p:txBody>
      </p:sp>
    </p:spTree>
    <p:extLst>
      <p:ext uri="{BB962C8B-B14F-4D97-AF65-F5344CB8AC3E}">
        <p14:creationId xmlns:p14="http://schemas.microsoft.com/office/powerpoint/2010/main" val="170843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FD676-F5F3-4AC4-9D31-A78066EC6904}" type="slidenum">
              <a:rPr lang="en-IN" smtClean="0"/>
              <a:pPr/>
              <a:t>1</a:t>
            </a:fld>
            <a:endParaRPr lang="en-IN" dirty="0"/>
          </a:p>
        </p:txBody>
      </p:sp>
    </p:spTree>
    <p:extLst>
      <p:ext uri="{BB962C8B-B14F-4D97-AF65-F5344CB8AC3E}">
        <p14:creationId xmlns:p14="http://schemas.microsoft.com/office/powerpoint/2010/main" val="191160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4493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5888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3541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sz="1200" dirty="0"/>
              <a:t>Figure compares recently awarded European offshore wind tenders against LCOE projections for the Gujarat demonstration project. It can be seen the projected LCOE in Gujarat is higher than in recent European bids, and this can be attributed to the low wind speed resources in Gujarat reducing AEP and the demonstration project status which requires a higher financial discount rate (i.e. 10% vs. 6-7%).</a:t>
            </a:r>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7927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sz="1200" b="0" i="0" u="none" strike="noStrike" kern="1200" baseline="0" dirty="0">
                <a:solidFill>
                  <a:schemeClr val="tx1"/>
                </a:solidFill>
                <a:latin typeface="+mn-lt"/>
                <a:ea typeface="+mn-ea"/>
                <a:cs typeface="+mn-cs"/>
              </a:rPr>
              <a:t>Figure 13-1 compares recently awarded European offshore wind tenders against LCOE projections for the Tamil Nadu demonstration project. It can be seen the lower bound of the projected LCOE figures for Tamil Nadu is broadly in line with the UK 2020 target and the upper bound is slightly above but still tracking LCOE figures for recent European projects. This appears positive for Tamil Nadu, especially considering the demonstration project figures have be calculated based on a higher financial discount rate (i.e. 10% vs. 6-7%).</a:t>
            </a:r>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6916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sz="1200" dirty="0"/>
              <a:t>DNV GL’s experience in Gujarat indicates weak material in the top 20 to 40m, challenging the foundation techno-economic feasibility. Deep pile embedment required;</a:t>
            </a:r>
          </a:p>
          <a:p>
            <a:r>
              <a:rPr lang="en-GB" sz="1400" dirty="0"/>
              <a:t>DNV GL’s experience in Tamil Nadu indicates high spatial variation from loose/weak to strong highly cemented sand material to depth;</a:t>
            </a:r>
          </a:p>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83249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Wingdings" pitchFamily="2" charset="2"/>
              <a:buNone/>
            </a:pP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16</a:t>
            </a:fld>
            <a:endParaRPr lang="en-GB" dirty="0"/>
          </a:p>
        </p:txBody>
      </p:sp>
    </p:spTree>
    <p:extLst>
      <p:ext uri="{BB962C8B-B14F-4D97-AF65-F5344CB8AC3E}">
        <p14:creationId xmlns:p14="http://schemas.microsoft.com/office/powerpoint/2010/main" val="247396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FD676-F5F3-4AC4-9D31-A78066EC6904}" type="slidenum">
              <a:rPr lang="en-IN" smtClean="0"/>
              <a:pPr/>
              <a:t>17</a:t>
            </a:fld>
            <a:endParaRPr lang="en-IN" dirty="0"/>
          </a:p>
        </p:txBody>
      </p:sp>
    </p:spTree>
    <p:extLst>
      <p:ext uri="{BB962C8B-B14F-4D97-AF65-F5344CB8AC3E}">
        <p14:creationId xmlns:p14="http://schemas.microsoft.com/office/powerpoint/2010/main" val="325884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Wingdings" pitchFamily="2" charset="2"/>
              <a:buNone/>
            </a:pP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18</a:t>
            </a:fld>
            <a:endParaRPr lang="en-GB" dirty="0"/>
          </a:p>
        </p:txBody>
      </p:sp>
    </p:spTree>
    <p:extLst>
      <p:ext uri="{BB962C8B-B14F-4D97-AF65-F5344CB8AC3E}">
        <p14:creationId xmlns:p14="http://schemas.microsoft.com/office/powerpoint/2010/main" val="264165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 typeface="Wingdings" pitchFamily="2" charset="2"/>
              <a:buNone/>
            </a:pP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19</a:t>
            </a:fld>
            <a:endParaRPr lang="en-GB" dirty="0"/>
          </a:p>
        </p:txBody>
      </p:sp>
    </p:spTree>
    <p:extLst>
      <p:ext uri="{BB962C8B-B14F-4D97-AF65-F5344CB8AC3E}">
        <p14:creationId xmlns:p14="http://schemas.microsoft.com/office/powerpoint/2010/main" val="329328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dirty="0"/>
              <a:t>This provides companies and government institutions with a starting point for future detailed offshore Front End Engineering Design (FEED) studies and assists with the identification of key project risks</a:t>
            </a:r>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8759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85000" lnSpcReduction="10000"/>
          </a:bodyPr>
          <a:lstStyle/>
          <a:p>
            <a:r>
              <a:rPr lang="en-GB" sz="1200" b="0" i="0" u="none" strike="noStrike" kern="1200" baseline="0" dirty="0">
                <a:solidFill>
                  <a:schemeClr val="tx1"/>
                </a:solidFill>
                <a:latin typeface="+mn-lt"/>
                <a:ea typeface="+mn-ea"/>
                <a:cs typeface="+mn-cs"/>
              </a:rPr>
              <a:t>The potential zones, considered most suitable for offshore wind energy development, were identified by</a:t>
            </a:r>
          </a:p>
          <a:p>
            <a:r>
              <a:rPr lang="en-GB" sz="1200" b="0" i="0" u="none" strike="noStrike" kern="1200" baseline="0" dirty="0">
                <a:solidFill>
                  <a:schemeClr val="tx1"/>
                </a:solidFill>
                <a:latin typeface="+mn-lt"/>
                <a:ea typeface="+mn-ea"/>
                <a:cs typeface="+mn-cs"/>
              </a:rPr>
              <a:t>pragmatically ranking their compliance with a set of defined technical and environmental parameters.</a:t>
            </a:r>
          </a:p>
          <a:p>
            <a:r>
              <a:rPr lang="en-GB" sz="1200" b="0" i="0" u="none" strike="noStrike" kern="1200" baseline="0" dirty="0">
                <a:solidFill>
                  <a:schemeClr val="tx1"/>
                </a:solidFill>
                <a:latin typeface="+mn-lt"/>
                <a:ea typeface="+mn-ea"/>
                <a:cs typeface="+mn-cs"/>
              </a:rPr>
              <a:t>Such as wind resource, water depth, proximity to construction port, grid connection, etc.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methodological approach is summarised in the following five main steps:</a:t>
            </a:r>
          </a:p>
          <a:p>
            <a:r>
              <a:rPr lang="en-GB" sz="1200" b="0" i="0" u="none" strike="noStrike" kern="1200" baseline="0" dirty="0">
                <a:solidFill>
                  <a:schemeClr val="tx1"/>
                </a:solidFill>
                <a:latin typeface="+mn-lt"/>
                <a:ea typeface="+mn-ea"/>
                <a:cs typeface="+mn-cs"/>
              </a:rPr>
              <a:t>1. Mapping and identification of spatial constraints (e.g. environmental features, built features, wind</a:t>
            </a:r>
          </a:p>
          <a:p>
            <a:r>
              <a:rPr lang="en-GB" sz="1200" b="0" i="0" u="none" strike="noStrike" kern="1200" baseline="0" dirty="0">
                <a:solidFill>
                  <a:schemeClr val="tx1"/>
                </a:solidFill>
                <a:latin typeface="+mn-lt"/>
                <a:ea typeface="+mn-ea"/>
                <a:cs typeface="+mn-cs"/>
              </a:rPr>
              <a:t>resource, transmission lines, etc.);</a:t>
            </a:r>
          </a:p>
          <a:p>
            <a:r>
              <a:rPr lang="en-GB" sz="1200" b="0" i="0" u="none" strike="noStrike" kern="1200" baseline="0" dirty="0">
                <a:solidFill>
                  <a:schemeClr val="tx1"/>
                </a:solidFill>
                <a:latin typeface="+mn-lt"/>
                <a:ea typeface="+mn-ea"/>
                <a:cs typeface="+mn-cs"/>
              </a:rPr>
              <a:t>2. Removal of areas of constraint, defined as those which directly impact both the technical,</a:t>
            </a:r>
          </a:p>
          <a:p>
            <a:r>
              <a:rPr lang="en-GB" sz="1200" b="0" i="0" u="none" strike="noStrike" kern="1200" baseline="0" dirty="0">
                <a:solidFill>
                  <a:schemeClr val="tx1"/>
                </a:solidFill>
                <a:latin typeface="+mn-lt"/>
                <a:ea typeface="+mn-ea"/>
                <a:cs typeface="+mn-cs"/>
              </a:rPr>
              <a:t>commercial and social-environmental feasibility of an offshore wind development;</a:t>
            </a:r>
          </a:p>
          <a:p>
            <a:r>
              <a:rPr lang="en-GB" sz="1200" b="0" i="0" u="none" strike="noStrike" kern="1200" baseline="0" dirty="0">
                <a:solidFill>
                  <a:schemeClr val="tx1"/>
                </a:solidFill>
                <a:latin typeface="+mn-lt"/>
                <a:ea typeface="+mn-ea"/>
                <a:cs typeface="+mn-cs"/>
              </a:rPr>
              <a:t>3. Pragmatic weighting of the remaining area, outside the defined ‘hard’ constraints, to identify suitable</a:t>
            </a:r>
          </a:p>
          <a:p>
            <a:r>
              <a:rPr lang="en-GB" sz="1200" b="0" i="0" u="none" strike="noStrike" kern="1200" baseline="0" dirty="0">
                <a:solidFill>
                  <a:schemeClr val="tx1"/>
                </a:solidFill>
                <a:latin typeface="+mn-lt"/>
                <a:ea typeface="+mn-ea"/>
                <a:cs typeface="+mn-cs"/>
              </a:rPr>
              <a:t>sites for wind farm development, taking into consideration the factors which impact the technical and</a:t>
            </a:r>
          </a:p>
          <a:p>
            <a:r>
              <a:rPr lang="en-GB" sz="1200" b="0" i="0" u="none" strike="noStrike" kern="1200" baseline="0" dirty="0">
                <a:solidFill>
                  <a:schemeClr val="tx1"/>
                </a:solidFill>
                <a:latin typeface="+mn-lt"/>
                <a:ea typeface="+mn-ea"/>
                <a:cs typeface="+mn-cs"/>
              </a:rPr>
              <a:t>commercial feasibility of wind farm development;</a:t>
            </a:r>
          </a:p>
          <a:p>
            <a:r>
              <a:rPr lang="en-GB" sz="1200" b="0" i="0" u="none" strike="noStrike" kern="1200" baseline="0" dirty="0">
                <a:solidFill>
                  <a:schemeClr val="tx1"/>
                </a:solidFill>
                <a:latin typeface="+mn-lt"/>
                <a:ea typeface="+mn-ea"/>
                <a:cs typeface="+mn-cs"/>
              </a:rPr>
              <a:t>4. Identification of the most promising sites (iterative process); and</a:t>
            </a:r>
          </a:p>
          <a:p>
            <a:r>
              <a:rPr lang="en-GB" sz="1200" b="0" i="0" u="none" strike="noStrike" kern="1200" baseline="0" dirty="0">
                <a:solidFill>
                  <a:schemeClr val="tx1"/>
                </a:solidFill>
                <a:latin typeface="+mn-lt"/>
                <a:ea typeface="+mn-ea"/>
                <a:cs typeface="+mn-cs"/>
              </a:rPr>
              <a:t>5. Ranking, analysis and description of identified sites.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technical, financial, social and environmental parameters were considered to identify</a:t>
            </a:r>
          </a:p>
          <a:p>
            <a:r>
              <a:rPr lang="en-GB" sz="1200" b="0" i="0" u="none" strike="noStrike" kern="1200" baseline="0" dirty="0">
                <a:solidFill>
                  <a:schemeClr val="tx1"/>
                </a:solidFill>
                <a:latin typeface="+mn-lt"/>
                <a:ea typeface="+mn-ea"/>
                <a:cs typeface="+mn-cs"/>
              </a:rPr>
              <a:t>eight potential zones</a:t>
            </a:r>
          </a:p>
          <a:p>
            <a:endParaRPr lang="en-GB" dirty="0"/>
          </a:p>
          <a:p>
            <a:endParaRPr lang="en-GB" dirty="0"/>
          </a:p>
          <a:p>
            <a:r>
              <a:rPr lang="en-GB" sz="1200" b="1" i="0" u="none" strike="noStrike" kern="1200" baseline="0" dirty="0">
                <a:solidFill>
                  <a:schemeClr val="tx1"/>
                </a:solidFill>
                <a:latin typeface="+mn-lt"/>
                <a:ea typeface="+mn-ea"/>
                <a:cs typeface="+mn-cs"/>
              </a:rPr>
              <a:t>Wind Resource </a:t>
            </a:r>
            <a:r>
              <a:rPr lang="en-GB" sz="1200" b="0" i="0" u="none" strike="noStrike" kern="1200" baseline="0" dirty="0">
                <a:solidFill>
                  <a:schemeClr val="tx1"/>
                </a:solidFill>
                <a:latin typeface="+mn-lt"/>
                <a:ea typeface="+mn-ea"/>
                <a:cs typeface="+mn-cs"/>
              </a:rPr>
              <a:t>– to date no publically available on-site wind measurements have been recorded</a:t>
            </a:r>
          </a:p>
          <a:p>
            <a:r>
              <a:rPr lang="en-GB" sz="1200" b="0" i="0" u="none" strike="noStrike" kern="1200" baseline="0" dirty="0">
                <a:solidFill>
                  <a:schemeClr val="tx1"/>
                </a:solidFill>
                <a:latin typeface="+mn-lt"/>
                <a:ea typeface="+mn-ea"/>
                <a:cs typeface="+mn-cs"/>
              </a:rPr>
              <a:t>within the Gujarat offshore zone;</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Zone Selection </a:t>
            </a:r>
            <a:r>
              <a:rPr lang="en-GB" sz="1200" b="0" i="0" u="none" strike="noStrike" kern="1200" baseline="0" dirty="0">
                <a:solidFill>
                  <a:schemeClr val="tx1"/>
                </a:solidFill>
                <a:latin typeface="+mn-lt"/>
                <a:ea typeface="+mn-ea"/>
                <a:cs typeface="+mn-cs"/>
              </a:rPr>
              <a:t>– eight zones have been identified with mean wind speeds in the range of 6.8 to 7.0</a:t>
            </a:r>
          </a:p>
          <a:p>
            <a:r>
              <a:rPr lang="en-GB" sz="1200" b="0" i="0" u="none" strike="noStrike" kern="1200" baseline="0" dirty="0">
                <a:solidFill>
                  <a:schemeClr val="tx1"/>
                </a:solidFill>
                <a:latin typeface="+mn-lt"/>
                <a:ea typeface="+mn-ea"/>
                <a:cs typeface="+mn-cs"/>
              </a:rPr>
              <a:t>m/s (at 120 m AGL) and water depths in the range of 15 to 43 m below LAT;</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Turbine Selection – </a:t>
            </a:r>
            <a:r>
              <a:rPr lang="en-GB" sz="1200" b="0" i="0" u="none" strike="noStrike" kern="1200" baseline="0" dirty="0">
                <a:solidFill>
                  <a:schemeClr val="tx1"/>
                </a:solidFill>
                <a:latin typeface="+mn-lt"/>
                <a:ea typeface="+mn-ea"/>
                <a:cs typeface="+mn-cs"/>
              </a:rPr>
              <a:t>predicted extreme typhoon wind conditions meant Class I or S wind turbines</a:t>
            </a:r>
          </a:p>
          <a:p>
            <a:r>
              <a:rPr lang="en-GB" sz="1200" b="0" i="0" u="none" strike="noStrike" kern="1200" baseline="0" dirty="0">
                <a:solidFill>
                  <a:schemeClr val="tx1"/>
                </a:solidFill>
                <a:latin typeface="+mn-lt"/>
                <a:ea typeface="+mn-ea"/>
                <a:cs typeface="+mn-cs"/>
              </a:rPr>
              <a:t>were taken forward for further investigation</a:t>
            </a:r>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57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9602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dirty="0"/>
              <a:t>DNV GL’s integrated cost of energy modelling tool, Turbine.Architect is at the core of this full feasibility study.  </a:t>
            </a:r>
          </a:p>
          <a:p>
            <a:r>
              <a:rPr lang="en-GB" dirty="0"/>
              <a:t>•	Spatial analysis and selection of the demonstration wind farm location;</a:t>
            </a:r>
          </a:p>
          <a:p>
            <a:r>
              <a:rPr lang="en-GB" dirty="0"/>
              <a:t>•	Concept design of representative 4 MW, 6 MW and 10 MW offshore wind turbine 	platforms;</a:t>
            </a:r>
          </a:p>
          <a:p>
            <a:r>
              <a:rPr lang="en-GB" dirty="0"/>
              <a:t>•	Estimation of electrical system CapEx </a:t>
            </a:r>
          </a:p>
          <a:p>
            <a:r>
              <a:rPr lang="en-GB" dirty="0"/>
              <a:t>•	Preliminary foundation concepts and CapEx estimates, monopiles and jackets</a:t>
            </a:r>
          </a:p>
          <a:p>
            <a:r>
              <a:rPr lang="en-GB" dirty="0"/>
              <a:t>•	Estimation of construction CapEx </a:t>
            </a:r>
          </a:p>
          <a:p>
            <a:r>
              <a:rPr lang="en-GB" dirty="0"/>
              <a:t>•	Demo project Levelised Cost of Energy (LCOE) estimates for multiple configurations of 	MW capacity (150 and 504 MW) and wind turbines (4, 6 and 10 MW). </a:t>
            </a:r>
          </a:p>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5218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GB" sz="1200" b="0" i="0" u="none" strike="noStrike" kern="1200" baseline="0" dirty="0">
                <a:solidFill>
                  <a:schemeClr val="tx1"/>
                </a:solidFill>
                <a:latin typeface="+mn-lt"/>
                <a:ea typeface="+mn-ea"/>
                <a:cs typeface="+mn-cs"/>
              </a:rPr>
              <a:t>19 sub-zones of similar area have been identified.</a:t>
            </a:r>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5310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5186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34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solidFill>
                  <a:prstClr val="black"/>
                </a:solidFill>
              </a:rPr>
              <a:pPr/>
              <a:t>07 March 2018</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5848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206734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367348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411603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357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94592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135600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108502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59049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180223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87977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B542A-5C7F-554C-9E7D-225BEF9555F7}" type="datetimeFigureOut">
              <a:rPr lang="en-US" smtClean="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59478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542A-5C7F-554C-9E7D-225BEF9555F7}" type="datetimeFigureOut">
              <a:rPr lang="en-US" smtClean="0"/>
              <a:pPr/>
              <a:t>3/7/2018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D0C98-5056-8A4A-9D87-96DEDB11F517}" type="slidenum">
              <a:rPr lang="en-US" smtClean="0"/>
              <a:pPr/>
              <a:t>‹#›</a:t>
            </a:fld>
            <a:endParaRPr lang="en-US" dirty="0"/>
          </a:p>
        </p:txBody>
      </p:sp>
    </p:spTree>
    <p:extLst>
      <p:ext uri="{BB962C8B-B14F-4D97-AF65-F5344CB8AC3E}">
        <p14:creationId xmlns:p14="http://schemas.microsoft.com/office/powerpoint/2010/main" val="407800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mailto:shruti.shukla@gwec.net" TargetMode="External"/><Relationship Id="rId4" Type="http://schemas.openxmlformats.org/officeDocument/2006/relationships/hyperlink" Target="mailto:alok.kumar@dnvg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9"/>
          <p:cNvPicPr>
            <a:picLocks noChangeAspect="1"/>
          </p:cNvPicPr>
          <p:nvPr/>
        </p:nvPicPr>
        <p:blipFill>
          <a:blip r:embed="rId3"/>
          <a:stretch>
            <a:fillRect/>
          </a:stretch>
        </p:blipFill>
        <p:spPr>
          <a:xfrm>
            <a:off x="0" y="0"/>
            <a:ext cx="9144000" cy="6695783"/>
          </a:xfrm>
          <a:prstGeom prst="rect">
            <a:avLst/>
          </a:prstGeom>
        </p:spPr>
      </p:pic>
      <p:sp>
        <p:nvSpPr>
          <p:cNvPr id="3" name="Subtitle 2"/>
          <p:cNvSpPr>
            <a:spLocks noGrp="1"/>
          </p:cNvSpPr>
          <p:nvPr>
            <p:ph type="subTitle" idx="1"/>
          </p:nvPr>
        </p:nvSpPr>
        <p:spPr>
          <a:xfrm>
            <a:off x="0" y="6468488"/>
            <a:ext cx="9144000" cy="435970"/>
          </a:xfrm>
        </p:spPr>
        <p:txBody>
          <a:bodyPr>
            <a:normAutofit fontScale="47500" lnSpcReduction="20000"/>
          </a:bodyPr>
          <a:lstStyle/>
          <a:p>
            <a:pPr lvl="0"/>
            <a:r>
              <a:rPr lang="en-US" b="1" kern="0" dirty="0">
                <a:solidFill>
                  <a:srgbClr val="002596"/>
                </a:solidFill>
                <a:latin typeface="Arial"/>
                <a:cs typeface="Arial"/>
              </a:rPr>
              <a:t>PROJECT GRANTED UNDER INDO-EUROPEAN COOPERATION ON RENEWABLE ENERGY </a:t>
            </a:r>
          </a:p>
          <a:p>
            <a:endParaRPr lang="en-US" dirty="0"/>
          </a:p>
        </p:txBody>
      </p:sp>
      <p:sp>
        <p:nvSpPr>
          <p:cNvPr id="2" name="TextBox 1"/>
          <p:cNvSpPr txBox="1"/>
          <p:nvPr/>
        </p:nvSpPr>
        <p:spPr>
          <a:xfrm>
            <a:off x="362138" y="5890481"/>
            <a:ext cx="6301212" cy="369332"/>
          </a:xfrm>
          <a:prstGeom prst="rect">
            <a:avLst/>
          </a:prstGeom>
          <a:noFill/>
        </p:spPr>
        <p:txBody>
          <a:bodyPr wrap="square" rtlCol="0">
            <a:spAutoFit/>
          </a:bodyPr>
          <a:lstStyle/>
          <a:p>
            <a:r>
              <a:rPr lang="en-GB" dirty="0"/>
              <a:t>08 March 2018</a:t>
            </a:r>
          </a:p>
        </p:txBody>
      </p:sp>
    </p:spTree>
    <p:extLst>
      <p:ext uri="{BB962C8B-B14F-4D97-AF65-F5344CB8AC3E}">
        <p14:creationId xmlns:p14="http://schemas.microsoft.com/office/powerpoint/2010/main" val="64970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88943"/>
            <a:ext cx="4040188" cy="639762"/>
          </a:xfrm>
        </p:spPr>
        <p:txBody>
          <a:bodyPr/>
          <a:lstStyle/>
          <a:p>
            <a:r>
              <a:rPr lang="en-GB" dirty="0"/>
              <a:t>Gujarat</a:t>
            </a:r>
          </a:p>
        </p:txBody>
      </p:sp>
      <p:sp>
        <p:nvSpPr>
          <p:cNvPr id="7" name="Content Placeholder 6"/>
          <p:cNvSpPr>
            <a:spLocks noGrp="1"/>
          </p:cNvSpPr>
          <p:nvPr>
            <p:ph sz="half" idx="2"/>
          </p:nvPr>
        </p:nvSpPr>
        <p:spPr>
          <a:xfrm>
            <a:off x="457200" y="1356001"/>
            <a:ext cx="4040188" cy="2438077"/>
          </a:xfrm>
        </p:spPr>
        <p:txBody>
          <a:bodyPr>
            <a:normAutofit/>
          </a:bodyPr>
          <a:lstStyle/>
          <a:p>
            <a:pPr marL="0" indent="0">
              <a:buNone/>
            </a:pPr>
            <a:r>
              <a:rPr lang="en-GB" sz="1800" dirty="0"/>
              <a:t>Distance from shore invokes the requirement of having an offshore substation which facilitates the transmission of 150 to 500 MW from the offshore windfarm to the shore at high voltage. 66 kV array cables are assumed for 6 MW and 10 MW turbines and 33 kV assumed for 4 MW turbines</a:t>
            </a:r>
          </a:p>
        </p:txBody>
      </p:sp>
      <p:sp>
        <p:nvSpPr>
          <p:cNvPr id="8" name="Text Placeholder 7"/>
          <p:cNvSpPr>
            <a:spLocks noGrp="1"/>
          </p:cNvSpPr>
          <p:nvPr>
            <p:ph type="body" sz="quarter" idx="3"/>
          </p:nvPr>
        </p:nvSpPr>
        <p:spPr>
          <a:xfrm>
            <a:off x="4645025" y="688943"/>
            <a:ext cx="4041775" cy="639762"/>
          </a:xfrm>
        </p:spPr>
        <p:txBody>
          <a:bodyPr/>
          <a:lstStyle/>
          <a:p>
            <a:r>
              <a:rPr lang="en-GB" dirty="0"/>
              <a:t>Tamil Nadu</a:t>
            </a:r>
          </a:p>
        </p:txBody>
      </p:sp>
      <p:sp>
        <p:nvSpPr>
          <p:cNvPr id="10" name="Content Placeholder 9"/>
          <p:cNvSpPr>
            <a:spLocks noGrp="1"/>
          </p:cNvSpPr>
          <p:nvPr>
            <p:ph sz="quarter" idx="4"/>
          </p:nvPr>
        </p:nvSpPr>
        <p:spPr>
          <a:xfrm>
            <a:off x="4645025" y="1356000"/>
            <a:ext cx="4041775" cy="4010231"/>
          </a:xfrm>
        </p:spPr>
        <p:txBody>
          <a:bodyPr>
            <a:normAutofit/>
          </a:bodyPr>
          <a:lstStyle/>
          <a:p>
            <a:pPr marL="0" indent="0">
              <a:buNone/>
            </a:pPr>
            <a:r>
              <a:rPr lang="en-GB" sz="1800" dirty="0"/>
              <a:t>Close proximity to shore is assumed to facilitate a direct HVAC connection of the offshore wind farm to the onshore substation. 66 kV collection system voltage level is assumed for all turbine MW capacities;</a:t>
            </a:r>
          </a:p>
        </p:txBody>
      </p:sp>
      <p:sp>
        <p:nvSpPr>
          <p:cNvPr id="4" name="Slide Number Placeholder 3"/>
          <p:cNvSpPr>
            <a:spLocks noGrp="1"/>
          </p:cNvSpPr>
          <p:nvPr>
            <p:ph type="sldNum" sz="quarter" idx="12"/>
          </p:nvPr>
        </p:nvSpPr>
        <p:spPr/>
        <p:txBody>
          <a:bodyPr/>
          <a:lstStyle/>
          <a:p>
            <a:pPr algn="r"/>
            <a:fld id="{8DECF86E-2866-42FC-9E14-3237027BA288}" type="slidenum">
              <a:rPr lang="en-GB" altLang="ja-JP" smtClean="0">
                <a:solidFill>
                  <a:srgbClr val="333333"/>
                </a:solidFill>
              </a:rPr>
              <a:pPr algn="r"/>
              <a:t>10</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Electrical Study</a:t>
            </a:r>
          </a:p>
        </p:txBody>
      </p:sp>
      <p:pic>
        <p:nvPicPr>
          <p:cNvPr id="3" name="Picture 2"/>
          <p:cNvPicPr>
            <a:picLocks noChangeAspect="1"/>
          </p:cNvPicPr>
          <p:nvPr/>
        </p:nvPicPr>
        <p:blipFill>
          <a:blip r:embed="rId4"/>
          <a:stretch>
            <a:fillRect/>
          </a:stretch>
        </p:blipFill>
        <p:spPr>
          <a:xfrm>
            <a:off x="457200" y="3763214"/>
            <a:ext cx="3873448" cy="2743264"/>
          </a:xfrm>
          <a:prstGeom prst="rect">
            <a:avLst/>
          </a:prstGeom>
        </p:spPr>
      </p:pic>
      <p:pic>
        <p:nvPicPr>
          <p:cNvPr id="6" name="Picture 5"/>
          <p:cNvPicPr>
            <a:picLocks noChangeAspect="1"/>
          </p:cNvPicPr>
          <p:nvPr/>
        </p:nvPicPr>
        <p:blipFill>
          <a:blip r:embed="rId5"/>
          <a:stretch>
            <a:fillRect/>
          </a:stretch>
        </p:blipFill>
        <p:spPr>
          <a:xfrm>
            <a:off x="4738993" y="3181563"/>
            <a:ext cx="3763561" cy="3167862"/>
          </a:xfrm>
          <a:prstGeom prst="rect">
            <a:avLst/>
          </a:prstGeom>
        </p:spPr>
      </p:pic>
    </p:spTree>
    <p:extLst>
      <p:ext uri="{BB962C8B-B14F-4D97-AF65-F5344CB8AC3E}">
        <p14:creationId xmlns:p14="http://schemas.microsoft.com/office/powerpoint/2010/main" val="108066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88943"/>
            <a:ext cx="4040188" cy="639762"/>
          </a:xfrm>
        </p:spPr>
        <p:txBody>
          <a:bodyPr/>
          <a:lstStyle/>
          <a:p>
            <a:r>
              <a:rPr lang="en-GB" dirty="0"/>
              <a:t>Gujarat</a:t>
            </a:r>
          </a:p>
        </p:txBody>
      </p:sp>
      <p:sp>
        <p:nvSpPr>
          <p:cNvPr id="7" name="Content Placeholder 6"/>
          <p:cNvSpPr>
            <a:spLocks noGrp="1"/>
          </p:cNvSpPr>
          <p:nvPr>
            <p:ph sz="half" idx="2"/>
          </p:nvPr>
        </p:nvSpPr>
        <p:spPr>
          <a:xfrm>
            <a:off x="457200" y="1356001"/>
            <a:ext cx="4040188" cy="2438077"/>
          </a:xfrm>
        </p:spPr>
        <p:txBody>
          <a:bodyPr>
            <a:normAutofit/>
          </a:bodyPr>
          <a:lstStyle/>
          <a:p>
            <a:pPr marL="0" indent="0">
              <a:buNone/>
            </a:pPr>
            <a:r>
              <a:rPr lang="en-GB" sz="1800" dirty="0"/>
              <a:t>Either monopile and jacket foundations will be likely options to take forward to the next stage of investigation. If actual in-situ conditions align with the estimated upper bound soil profile parameters, monopiles could be favourable given the shallow water depths. Lower bound conditions very challenging for monopiles. </a:t>
            </a:r>
          </a:p>
        </p:txBody>
      </p:sp>
      <p:sp>
        <p:nvSpPr>
          <p:cNvPr id="8" name="Text Placeholder 7"/>
          <p:cNvSpPr>
            <a:spLocks noGrp="1"/>
          </p:cNvSpPr>
          <p:nvPr>
            <p:ph type="body" sz="quarter" idx="3"/>
          </p:nvPr>
        </p:nvSpPr>
        <p:spPr>
          <a:xfrm>
            <a:off x="4645025" y="688943"/>
            <a:ext cx="4041775" cy="639762"/>
          </a:xfrm>
        </p:spPr>
        <p:txBody>
          <a:bodyPr/>
          <a:lstStyle/>
          <a:p>
            <a:r>
              <a:rPr lang="en-GB" dirty="0"/>
              <a:t>Tamil Nadu</a:t>
            </a:r>
          </a:p>
        </p:txBody>
      </p:sp>
      <p:sp>
        <p:nvSpPr>
          <p:cNvPr id="10" name="Content Placeholder 9"/>
          <p:cNvSpPr>
            <a:spLocks noGrp="1"/>
          </p:cNvSpPr>
          <p:nvPr>
            <p:ph sz="quarter" idx="4"/>
          </p:nvPr>
        </p:nvSpPr>
        <p:spPr>
          <a:xfrm>
            <a:off x="4645025" y="1356000"/>
            <a:ext cx="4376145" cy="4010231"/>
          </a:xfrm>
        </p:spPr>
        <p:txBody>
          <a:bodyPr>
            <a:normAutofit/>
          </a:bodyPr>
          <a:lstStyle/>
          <a:p>
            <a:pPr marL="0" indent="0">
              <a:buNone/>
            </a:pPr>
            <a:r>
              <a:rPr lang="en-GB" sz="1800" dirty="0"/>
              <a:t>Either monopile or jacket foundations will be likely options to take forward to the next stage of investigation. Gravity-based Structure (GBS) foundations could be financially favourable but will be very site specific and dependent on the presence of highly competent soils. In terms of cost monopiles are more economical compared with jackets, however pile drivability is a risk.</a:t>
            </a:r>
          </a:p>
        </p:txBody>
      </p:sp>
      <p:sp>
        <p:nvSpPr>
          <p:cNvPr id="4" name="Slide Number Placeholder 3"/>
          <p:cNvSpPr>
            <a:spLocks noGrp="1"/>
          </p:cNvSpPr>
          <p:nvPr>
            <p:ph type="sldNum" sz="quarter" idx="12"/>
          </p:nvPr>
        </p:nvSpPr>
        <p:spPr/>
        <p:txBody>
          <a:bodyPr/>
          <a:lstStyle/>
          <a:p>
            <a:pPr algn="r"/>
            <a:fld id="{8DECF86E-2866-42FC-9E14-3237027BA288}" type="slidenum">
              <a:rPr lang="en-GB" altLang="ja-JP" smtClean="0">
                <a:solidFill>
                  <a:srgbClr val="333333"/>
                </a:solidFill>
              </a:rPr>
              <a:pPr algn="r"/>
              <a:t>11</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Foundation Study</a:t>
            </a:r>
          </a:p>
        </p:txBody>
      </p:sp>
      <p:pic>
        <p:nvPicPr>
          <p:cNvPr id="11" name="Picture 10"/>
          <p:cNvPicPr>
            <a:picLocks noChangeAspect="1"/>
          </p:cNvPicPr>
          <p:nvPr/>
        </p:nvPicPr>
        <p:blipFill>
          <a:blip r:embed="rId4"/>
          <a:stretch>
            <a:fillRect/>
          </a:stretch>
        </p:blipFill>
        <p:spPr>
          <a:xfrm>
            <a:off x="991782" y="4090561"/>
            <a:ext cx="2538009" cy="2273988"/>
          </a:xfrm>
          <a:prstGeom prst="rect">
            <a:avLst/>
          </a:prstGeom>
        </p:spPr>
      </p:pic>
      <p:pic>
        <p:nvPicPr>
          <p:cNvPr id="12" name="Picture 11"/>
          <p:cNvPicPr>
            <a:picLocks noChangeAspect="1"/>
          </p:cNvPicPr>
          <p:nvPr/>
        </p:nvPicPr>
        <p:blipFill>
          <a:blip r:embed="rId5"/>
          <a:stretch>
            <a:fillRect/>
          </a:stretch>
        </p:blipFill>
        <p:spPr>
          <a:xfrm>
            <a:off x="4832010" y="4090561"/>
            <a:ext cx="3854790" cy="2273988"/>
          </a:xfrm>
          <a:prstGeom prst="rect">
            <a:avLst/>
          </a:prstGeom>
        </p:spPr>
      </p:pic>
    </p:spTree>
    <p:extLst>
      <p:ext uri="{BB962C8B-B14F-4D97-AF65-F5344CB8AC3E}">
        <p14:creationId xmlns:p14="http://schemas.microsoft.com/office/powerpoint/2010/main" val="26373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7071" y="647999"/>
            <a:ext cx="6216555" cy="639762"/>
          </a:xfrm>
        </p:spPr>
        <p:txBody>
          <a:bodyPr/>
          <a:lstStyle/>
          <a:p>
            <a:r>
              <a:rPr lang="en-GB" dirty="0"/>
              <a:t>Gujarat &amp; Tamil Nadu</a:t>
            </a:r>
          </a:p>
        </p:txBody>
      </p:sp>
      <p:sp>
        <p:nvSpPr>
          <p:cNvPr id="7" name="Content Placeholder 6"/>
          <p:cNvSpPr>
            <a:spLocks noGrp="1"/>
          </p:cNvSpPr>
          <p:nvPr>
            <p:ph sz="half" idx="2"/>
          </p:nvPr>
        </p:nvSpPr>
        <p:spPr>
          <a:xfrm>
            <a:off x="320719" y="1205873"/>
            <a:ext cx="8536675" cy="979681"/>
          </a:xfrm>
        </p:spPr>
        <p:txBody>
          <a:bodyPr>
            <a:normAutofit/>
          </a:bodyPr>
          <a:lstStyle/>
          <a:p>
            <a:pPr marL="0" indent="0">
              <a:buNone/>
            </a:pPr>
            <a:r>
              <a:rPr lang="en-GB" sz="1800" dirty="0"/>
              <a:t>Wind resource and the financial discount rate are the most significant factor affecting offshore wind Cost of Energy (COE). Increasing the capacity of the wind turbines from 4MW to 10MW results in a cost of energy reduction.</a:t>
            </a:r>
          </a:p>
        </p:txBody>
      </p:sp>
      <p:sp>
        <p:nvSpPr>
          <p:cNvPr id="4" name="Slide Number Placeholder 3"/>
          <p:cNvSpPr>
            <a:spLocks noGrp="1"/>
          </p:cNvSpPr>
          <p:nvPr>
            <p:ph type="sldNum" sz="quarter" idx="12"/>
          </p:nvPr>
        </p:nvSpPr>
        <p:spPr/>
        <p:txBody>
          <a:bodyPr/>
          <a:lstStyle/>
          <a:p>
            <a:pPr algn="r"/>
            <a:fld id="{8DECF86E-2866-42FC-9E14-3237027BA288}" type="slidenum">
              <a:rPr lang="en-GB" altLang="ja-JP" smtClean="0">
                <a:solidFill>
                  <a:srgbClr val="333333"/>
                </a:solidFill>
              </a:rPr>
              <a:pPr algn="r"/>
              <a:t>12</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Cost of Energy Estimates</a:t>
            </a:r>
          </a:p>
        </p:txBody>
      </p:sp>
      <p:pic>
        <p:nvPicPr>
          <p:cNvPr id="6" name="Picture 5"/>
          <p:cNvPicPr>
            <a:picLocks noChangeAspect="1"/>
          </p:cNvPicPr>
          <p:nvPr/>
        </p:nvPicPr>
        <p:blipFill>
          <a:blip r:embed="rId4"/>
          <a:stretch>
            <a:fillRect/>
          </a:stretch>
        </p:blipFill>
        <p:spPr>
          <a:xfrm>
            <a:off x="5155522" y="4449170"/>
            <a:ext cx="3768126" cy="2245283"/>
          </a:xfrm>
          <a:prstGeom prst="rect">
            <a:avLst/>
          </a:prstGeom>
        </p:spPr>
      </p:pic>
      <p:pic>
        <p:nvPicPr>
          <p:cNvPr id="13" name="Picture 12"/>
          <p:cNvPicPr>
            <a:picLocks noChangeAspect="1"/>
          </p:cNvPicPr>
          <p:nvPr/>
        </p:nvPicPr>
        <p:blipFill>
          <a:blip r:embed="rId5"/>
          <a:stretch>
            <a:fillRect/>
          </a:stretch>
        </p:blipFill>
        <p:spPr>
          <a:xfrm>
            <a:off x="5155521" y="2144610"/>
            <a:ext cx="3768126" cy="1964181"/>
          </a:xfrm>
          <a:prstGeom prst="rect">
            <a:avLst/>
          </a:prstGeom>
        </p:spPr>
      </p:pic>
      <p:pic>
        <p:nvPicPr>
          <p:cNvPr id="14" name="Picture 13"/>
          <p:cNvPicPr>
            <a:picLocks noChangeAspect="1"/>
          </p:cNvPicPr>
          <p:nvPr/>
        </p:nvPicPr>
        <p:blipFill>
          <a:blip r:embed="rId6"/>
          <a:stretch>
            <a:fillRect/>
          </a:stretch>
        </p:blipFill>
        <p:spPr>
          <a:xfrm>
            <a:off x="355636" y="3012781"/>
            <a:ext cx="4509352" cy="2574164"/>
          </a:xfrm>
          <a:prstGeom prst="rect">
            <a:avLst/>
          </a:prstGeom>
        </p:spPr>
      </p:pic>
      <p:sp>
        <p:nvSpPr>
          <p:cNvPr id="15" name="Text Placeholder 4"/>
          <p:cNvSpPr>
            <a:spLocks noGrp="1"/>
          </p:cNvSpPr>
          <p:nvPr>
            <p:ph type="body" idx="1"/>
          </p:nvPr>
        </p:nvSpPr>
        <p:spPr>
          <a:xfrm>
            <a:off x="1966072" y="2373019"/>
            <a:ext cx="1828006" cy="639762"/>
          </a:xfrm>
        </p:spPr>
        <p:txBody>
          <a:bodyPr>
            <a:normAutofit/>
          </a:bodyPr>
          <a:lstStyle/>
          <a:p>
            <a:r>
              <a:rPr lang="en-GB" sz="1800" dirty="0"/>
              <a:t>CAPEX Gujarat</a:t>
            </a:r>
          </a:p>
        </p:txBody>
      </p:sp>
      <p:sp>
        <p:nvSpPr>
          <p:cNvPr id="16" name="Text Placeholder 4"/>
          <p:cNvSpPr>
            <a:spLocks noGrp="1"/>
          </p:cNvSpPr>
          <p:nvPr>
            <p:ph type="body" idx="1"/>
          </p:nvPr>
        </p:nvSpPr>
        <p:spPr>
          <a:xfrm>
            <a:off x="6234485" y="1559707"/>
            <a:ext cx="1828006" cy="639762"/>
          </a:xfrm>
        </p:spPr>
        <p:txBody>
          <a:bodyPr>
            <a:normAutofit/>
          </a:bodyPr>
          <a:lstStyle/>
          <a:p>
            <a:pPr algn="ctr"/>
            <a:r>
              <a:rPr lang="en-GB" sz="1800" dirty="0"/>
              <a:t>LCOE Gujarat</a:t>
            </a:r>
          </a:p>
        </p:txBody>
      </p:sp>
      <p:sp>
        <p:nvSpPr>
          <p:cNvPr id="19" name="Text Placeholder 4"/>
          <p:cNvSpPr>
            <a:spLocks noGrp="1"/>
          </p:cNvSpPr>
          <p:nvPr>
            <p:ph type="body" idx="1"/>
          </p:nvPr>
        </p:nvSpPr>
        <p:spPr>
          <a:xfrm>
            <a:off x="6195819" y="3882105"/>
            <a:ext cx="2115667" cy="639762"/>
          </a:xfrm>
        </p:spPr>
        <p:txBody>
          <a:bodyPr>
            <a:normAutofit/>
          </a:bodyPr>
          <a:lstStyle/>
          <a:p>
            <a:pPr algn="ctr"/>
            <a:r>
              <a:rPr lang="en-GB" sz="1800" dirty="0"/>
              <a:t>LCOE Tamil Nadu</a:t>
            </a:r>
          </a:p>
        </p:txBody>
      </p:sp>
    </p:spTree>
    <p:extLst>
      <p:ext uri="{BB962C8B-B14F-4D97-AF65-F5344CB8AC3E}">
        <p14:creationId xmlns:p14="http://schemas.microsoft.com/office/powerpoint/2010/main" val="213091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7071" y="647999"/>
            <a:ext cx="6216555" cy="639762"/>
          </a:xfrm>
        </p:spPr>
        <p:txBody>
          <a:bodyPr/>
          <a:lstStyle/>
          <a:p>
            <a:r>
              <a:rPr lang="en-GB" dirty="0"/>
              <a:t>Gujarat LCOE comparison</a:t>
            </a:r>
          </a:p>
        </p:txBody>
      </p:sp>
      <p:sp>
        <p:nvSpPr>
          <p:cNvPr id="7" name="Content Placeholder 6"/>
          <p:cNvSpPr>
            <a:spLocks noGrp="1"/>
          </p:cNvSpPr>
          <p:nvPr>
            <p:ph sz="half" idx="2"/>
          </p:nvPr>
        </p:nvSpPr>
        <p:spPr>
          <a:xfrm>
            <a:off x="320719" y="1205873"/>
            <a:ext cx="8536675" cy="979681"/>
          </a:xfrm>
        </p:spPr>
        <p:txBody>
          <a:bodyPr>
            <a:noAutofit/>
          </a:bodyPr>
          <a:lstStyle/>
          <a:p>
            <a:pPr marL="0" indent="0">
              <a:buNone/>
            </a:pPr>
            <a:r>
              <a:rPr lang="en-GB" sz="1800" dirty="0"/>
              <a:t>9,752 INR/MWh to 11,515 INR/MWh for 150-152 MW </a:t>
            </a:r>
          </a:p>
          <a:p>
            <a:pPr marL="0" indent="0">
              <a:buNone/>
            </a:pPr>
            <a:r>
              <a:rPr lang="en-GB" sz="1800" dirty="0"/>
              <a:t>9,578 INR/MWh to 11,682 INR/MWh for 500-504 MW</a:t>
            </a:r>
          </a:p>
        </p:txBody>
      </p:sp>
      <p:sp>
        <p:nvSpPr>
          <p:cNvPr id="4" name="Slide Number Placeholder 3"/>
          <p:cNvSpPr>
            <a:spLocks noGrp="1"/>
          </p:cNvSpPr>
          <p:nvPr>
            <p:ph type="sldNum" sz="quarter" idx="12"/>
          </p:nvPr>
        </p:nvSpPr>
        <p:spPr/>
        <p:txBody>
          <a:bodyPr/>
          <a:lstStyle/>
          <a:p>
            <a:pPr algn="r"/>
            <a:fld id="{8DECF86E-2866-42FC-9E14-3237027BA288}" type="slidenum">
              <a:rPr lang="en-GB" altLang="ja-JP" smtClean="0">
                <a:solidFill>
                  <a:srgbClr val="333333"/>
                </a:solidFill>
              </a:rPr>
              <a:pPr algn="r"/>
              <a:t>13</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Cost of Energy Estimates</a:t>
            </a:r>
          </a:p>
        </p:txBody>
      </p:sp>
      <p:pic>
        <p:nvPicPr>
          <p:cNvPr id="11" name="Picture 10"/>
          <p:cNvPicPr>
            <a:picLocks noChangeAspect="1"/>
          </p:cNvPicPr>
          <p:nvPr/>
        </p:nvPicPr>
        <p:blipFill>
          <a:blip r:embed="rId4"/>
          <a:stretch>
            <a:fillRect/>
          </a:stretch>
        </p:blipFill>
        <p:spPr>
          <a:xfrm>
            <a:off x="407067" y="2097405"/>
            <a:ext cx="7217482" cy="4347095"/>
          </a:xfrm>
          <a:prstGeom prst="rect">
            <a:avLst/>
          </a:prstGeom>
        </p:spPr>
      </p:pic>
    </p:spTree>
    <p:extLst>
      <p:ext uri="{BB962C8B-B14F-4D97-AF65-F5344CB8AC3E}">
        <p14:creationId xmlns:p14="http://schemas.microsoft.com/office/powerpoint/2010/main" val="182235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7071" y="647999"/>
            <a:ext cx="6216555" cy="639762"/>
          </a:xfrm>
        </p:spPr>
        <p:txBody>
          <a:bodyPr/>
          <a:lstStyle/>
          <a:p>
            <a:r>
              <a:rPr lang="en-GB" dirty="0"/>
              <a:t>Tamil Nadu LCOE comparison</a:t>
            </a:r>
          </a:p>
        </p:txBody>
      </p:sp>
      <p:sp>
        <p:nvSpPr>
          <p:cNvPr id="7" name="Content Placeholder 6"/>
          <p:cNvSpPr>
            <a:spLocks noGrp="1"/>
          </p:cNvSpPr>
          <p:nvPr>
            <p:ph sz="half" idx="2"/>
          </p:nvPr>
        </p:nvSpPr>
        <p:spPr>
          <a:xfrm>
            <a:off x="320719" y="1205873"/>
            <a:ext cx="8536675" cy="979681"/>
          </a:xfrm>
        </p:spPr>
        <p:txBody>
          <a:bodyPr>
            <a:noAutofit/>
          </a:bodyPr>
          <a:lstStyle/>
          <a:p>
            <a:pPr marL="0" indent="0">
              <a:buNone/>
            </a:pPr>
            <a:r>
              <a:rPr lang="en-GB" sz="1800" dirty="0"/>
              <a:t>7,675 INR/MWh to 9,965 INR/MWh for 150-152 MW</a:t>
            </a:r>
          </a:p>
          <a:p>
            <a:pPr marL="0" indent="0">
              <a:buNone/>
            </a:pPr>
            <a:r>
              <a:rPr lang="en-GB" sz="1800" dirty="0"/>
              <a:t>7,362 INR/MWh to 9,087 INR/MWh for 500-504 MW</a:t>
            </a:r>
          </a:p>
        </p:txBody>
      </p:sp>
      <p:sp>
        <p:nvSpPr>
          <p:cNvPr id="4" name="Slide Number Placeholder 3"/>
          <p:cNvSpPr>
            <a:spLocks noGrp="1"/>
          </p:cNvSpPr>
          <p:nvPr>
            <p:ph type="sldNum" sz="quarter" idx="12"/>
          </p:nvPr>
        </p:nvSpPr>
        <p:spPr/>
        <p:txBody>
          <a:bodyPr/>
          <a:lstStyle/>
          <a:p>
            <a:pPr algn="r"/>
            <a:fld id="{8DECF86E-2866-42FC-9E14-3237027BA288}" type="slidenum">
              <a:rPr lang="en-GB" altLang="ja-JP" smtClean="0">
                <a:solidFill>
                  <a:srgbClr val="333333"/>
                </a:solidFill>
              </a:rPr>
              <a:pPr algn="r"/>
              <a:t>14</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Cost of Energy Estimates</a:t>
            </a:r>
          </a:p>
        </p:txBody>
      </p:sp>
      <p:pic>
        <p:nvPicPr>
          <p:cNvPr id="3" name="Picture 2"/>
          <p:cNvPicPr>
            <a:picLocks noChangeAspect="1"/>
          </p:cNvPicPr>
          <p:nvPr/>
        </p:nvPicPr>
        <p:blipFill>
          <a:blip r:embed="rId4"/>
          <a:stretch>
            <a:fillRect/>
          </a:stretch>
        </p:blipFill>
        <p:spPr>
          <a:xfrm>
            <a:off x="407067" y="2117516"/>
            <a:ext cx="7217482" cy="4358295"/>
          </a:xfrm>
          <a:prstGeom prst="rect">
            <a:avLst/>
          </a:prstGeom>
        </p:spPr>
      </p:pic>
    </p:spTree>
    <p:extLst>
      <p:ext uri="{BB962C8B-B14F-4D97-AF65-F5344CB8AC3E}">
        <p14:creationId xmlns:p14="http://schemas.microsoft.com/office/powerpoint/2010/main" val="52303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831922" y="6356350"/>
            <a:ext cx="2133600" cy="365125"/>
          </a:xfrm>
        </p:spPr>
        <p:txBody>
          <a:bodyPr/>
          <a:lstStyle/>
          <a:p>
            <a:pPr algn="r"/>
            <a:fld id="{8DECF86E-2866-42FC-9E14-3237027BA288}" type="slidenum">
              <a:rPr lang="en-GB" altLang="ja-JP" smtClean="0">
                <a:solidFill>
                  <a:srgbClr val="333333"/>
                </a:solidFill>
              </a:rPr>
              <a:pPr algn="r"/>
              <a:t>15</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Concluding statements</a:t>
            </a:r>
          </a:p>
        </p:txBody>
      </p:sp>
      <p:sp>
        <p:nvSpPr>
          <p:cNvPr id="6" name="Content Placeholder 2"/>
          <p:cNvSpPr>
            <a:spLocks noGrp="1"/>
          </p:cNvSpPr>
          <p:nvPr>
            <p:ph idx="1"/>
          </p:nvPr>
        </p:nvSpPr>
        <p:spPr>
          <a:xfrm>
            <a:off x="220711" y="987237"/>
            <a:ext cx="8744811" cy="5485752"/>
          </a:xfrm>
        </p:spPr>
        <p:txBody>
          <a:bodyPr>
            <a:normAutofit lnSpcReduction="10000"/>
          </a:bodyPr>
          <a:lstStyle/>
          <a:p>
            <a:r>
              <a:rPr lang="en-GB" sz="1800" b="1" dirty="0"/>
              <a:t>Offshore Wind in India is commercially viable, subject to:</a:t>
            </a:r>
          </a:p>
          <a:p>
            <a:pPr lvl="1"/>
            <a:r>
              <a:rPr lang="en-GB" sz="1800" dirty="0"/>
              <a:t>Supportive policy and financial incentives</a:t>
            </a:r>
          </a:p>
          <a:p>
            <a:pPr lvl="1"/>
            <a:r>
              <a:rPr lang="en-GB" sz="1800" dirty="0"/>
              <a:t>Localisation of the supply chain </a:t>
            </a:r>
          </a:p>
          <a:p>
            <a:pPr lvl="1"/>
            <a:r>
              <a:rPr lang="en-GB" sz="1800" dirty="0"/>
              <a:t>Improvements in offshore wind speed measurements (e.g. from the Gujarat LiDAR)</a:t>
            </a:r>
          </a:p>
          <a:p>
            <a:pPr lvl="1"/>
            <a:r>
              <a:rPr lang="en-GB" sz="1800" dirty="0"/>
              <a:t>Risk management, supported by lessons learnt in overseas markets</a:t>
            </a:r>
          </a:p>
          <a:p>
            <a:pPr marL="457200" lvl="1" indent="0">
              <a:buNone/>
            </a:pPr>
            <a:endParaRPr lang="en-GB" sz="1800" dirty="0"/>
          </a:p>
          <a:p>
            <a:r>
              <a:rPr lang="en-GB" sz="1800" b="1" dirty="0"/>
              <a:t>FOWIND feasibility studies have provided outline wind farm concepts for 150 to 500 MW demonstration projects in Gujarat and Tamil Nadu</a:t>
            </a:r>
          </a:p>
          <a:p>
            <a:pPr marL="0" indent="0">
              <a:buNone/>
            </a:pPr>
            <a:r>
              <a:rPr lang="en-GB" sz="1800" b="1" dirty="0"/>
              <a:t> </a:t>
            </a:r>
          </a:p>
          <a:p>
            <a:pPr marL="0" indent="0" algn="ctr">
              <a:buNone/>
            </a:pPr>
            <a:r>
              <a:rPr lang="en-GB" sz="1800" i="1" dirty="0"/>
              <a:t>Providing companies and government institutions with a starting point for future detailed offshore Front End Engineering Design (FEED) studies and assistance with identifying key risks</a:t>
            </a:r>
          </a:p>
          <a:p>
            <a:pPr marL="0" indent="0">
              <a:buNone/>
            </a:pPr>
            <a:endParaRPr lang="en-GB" sz="1800" b="1" dirty="0"/>
          </a:p>
          <a:p>
            <a:pPr marL="0" indent="0">
              <a:buNone/>
            </a:pPr>
            <a:r>
              <a:rPr lang="en-GB" sz="1800" b="1" dirty="0"/>
              <a:t>KEY RISKS</a:t>
            </a:r>
          </a:p>
          <a:p>
            <a:r>
              <a:rPr lang="en-GB" sz="1800" b="1" dirty="0"/>
              <a:t>Wind Resource</a:t>
            </a:r>
            <a:r>
              <a:rPr lang="en-GB" sz="1800" dirty="0"/>
              <a:t>: high uncertainty of the wind resource assessment (noted FOWIND LIDAR now installed and collecting valuable data in Gujarat);</a:t>
            </a:r>
          </a:p>
          <a:p>
            <a:r>
              <a:rPr lang="en-GB" sz="1800" b="1" dirty="0"/>
              <a:t>Geotechnical Conditions</a:t>
            </a:r>
            <a:r>
              <a:rPr lang="en-GB" sz="1800" dirty="0"/>
              <a:t>: there is only limited information on the seabed geology of the Gujarat and Tamil Nadu regions available; </a:t>
            </a:r>
          </a:p>
          <a:p>
            <a:r>
              <a:rPr lang="en-GB" sz="1800" b="1" dirty="0"/>
              <a:t>Grid Connection</a:t>
            </a:r>
            <a:r>
              <a:rPr lang="en-GB" sz="1800" dirty="0"/>
              <a:t>: grid availability.</a:t>
            </a:r>
          </a:p>
          <a:p>
            <a:endParaRPr lang="en-GB" dirty="0"/>
          </a:p>
          <a:p>
            <a:pPr marL="0" indent="0">
              <a:buNone/>
            </a:pPr>
            <a:endParaRPr lang="en-GB" dirty="0"/>
          </a:p>
        </p:txBody>
      </p:sp>
    </p:spTree>
    <p:extLst>
      <p:ext uri="{BB962C8B-B14F-4D97-AF65-F5344CB8AC3E}">
        <p14:creationId xmlns:p14="http://schemas.microsoft.com/office/powerpoint/2010/main" val="310865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07366-CB75-4AA8-9E5B-928B849F427C}" type="slidenum">
              <a:rPr lang="en-GB" smtClean="0"/>
              <a:pPr/>
              <a:t>16</a:t>
            </a:fld>
            <a:endParaRPr lang="en-GB" dirty="0"/>
          </a:p>
        </p:txBody>
      </p:sp>
      <p:pic>
        <p:nvPicPr>
          <p:cNvPr id="7" name="Bild 1"/>
          <p:cNvPicPr>
            <a:picLocks noChangeAspect="1"/>
          </p:cNvPicPr>
          <p:nvPr/>
        </p:nvPicPr>
        <p:blipFill>
          <a:blip r:embed="rId3"/>
          <a:stretch>
            <a:fillRect/>
          </a:stretch>
        </p:blipFill>
        <p:spPr>
          <a:xfrm>
            <a:off x="0" y="0"/>
            <a:ext cx="9144000" cy="952500"/>
          </a:xfrm>
          <a:prstGeom prst="rect">
            <a:avLst/>
          </a:prstGeom>
        </p:spPr>
      </p:pic>
      <p:sp>
        <p:nvSpPr>
          <p:cNvPr id="8" name="Title 1"/>
          <p:cNvSpPr txBox="1">
            <a:spLocks/>
          </p:cNvSpPr>
          <p:nvPr/>
        </p:nvSpPr>
        <p:spPr>
          <a:xfrm>
            <a:off x="318545" y="106330"/>
            <a:ext cx="8229600" cy="7584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2000"/>
              </a:spcBef>
              <a:defRPr/>
            </a:pPr>
            <a:endParaRPr lang="en-IN" sz="2800" b="1" dirty="0">
              <a:sym typeface="Verdana" charset="0"/>
            </a:endParaRPr>
          </a:p>
        </p:txBody>
      </p:sp>
      <p:sp>
        <p:nvSpPr>
          <p:cNvPr id="3" name="Rectangle 2"/>
          <p:cNvSpPr/>
          <p:nvPr/>
        </p:nvSpPr>
        <p:spPr>
          <a:xfrm>
            <a:off x="215302" y="2252558"/>
            <a:ext cx="8731045" cy="2123658"/>
          </a:xfrm>
          <a:prstGeom prst="rect">
            <a:avLst/>
          </a:prstGeom>
        </p:spPr>
        <p:txBody>
          <a:bodyPr wrap="square">
            <a:spAutoFit/>
          </a:bodyPr>
          <a:lstStyle/>
          <a:p>
            <a:pPr marL="0" lvl="1" algn="ctr"/>
            <a:r>
              <a:rPr lang="en-GB" sz="6600" dirty="0"/>
              <a:t>Q&amp;A?</a:t>
            </a:r>
          </a:p>
          <a:p>
            <a:pPr marL="0" lvl="1" algn="ctr"/>
            <a:r>
              <a:rPr lang="en-GB" sz="6600" dirty="0"/>
              <a:t>Open Discussion</a:t>
            </a:r>
          </a:p>
        </p:txBody>
      </p:sp>
    </p:spTree>
    <p:extLst>
      <p:ext uri="{BB962C8B-B14F-4D97-AF65-F5344CB8AC3E}">
        <p14:creationId xmlns:p14="http://schemas.microsoft.com/office/powerpoint/2010/main" val="288684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80530"/>
            <a:ext cx="9144000" cy="3990148"/>
          </a:xfrm>
          <a:prstGeom prst="rect">
            <a:avLst/>
          </a:prstGeom>
        </p:spPr>
      </p:pic>
      <p:sp>
        <p:nvSpPr>
          <p:cNvPr id="19" name="Rectangle 1"/>
          <p:cNvSpPr>
            <a:spLocks/>
          </p:cNvSpPr>
          <p:nvPr/>
        </p:nvSpPr>
        <p:spPr bwMode="auto">
          <a:xfrm>
            <a:off x="2273262" y="4931892"/>
            <a:ext cx="4178774" cy="523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t"/>
          <a:lstStyle/>
          <a:p>
            <a:pPr algn="ctr">
              <a:spcBef>
                <a:spcPts val="1000"/>
              </a:spcBef>
              <a:buClr>
                <a:srgbClr val="32429C"/>
              </a:buClr>
              <a:buSzPct val="130000"/>
              <a:defRPr/>
            </a:pPr>
            <a:r>
              <a:rPr lang="en-US" sz="1400" b="1" dirty="0">
                <a:solidFill>
                  <a:schemeClr val="tx1"/>
                </a:solidFill>
                <a:latin typeface="Arial"/>
                <a:ea typeface="ＭＳ Ｐゴシック" charset="0"/>
                <a:cs typeface="Arial"/>
                <a:sym typeface="Verdana" charset="0"/>
              </a:rPr>
              <a:t>This project is co-funded by the European Union</a:t>
            </a:r>
          </a:p>
        </p:txBody>
      </p:sp>
      <p:sp>
        <p:nvSpPr>
          <p:cNvPr id="3" name="Rectangle 2"/>
          <p:cNvSpPr/>
          <p:nvPr/>
        </p:nvSpPr>
        <p:spPr>
          <a:xfrm>
            <a:off x="-1" y="5703825"/>
            <a:ext cx="9144000" cy="589905"/>
          </a:xfrm>
          <a:prstGeom prst="rect">
            <a:avLst/>
          </a:prstGeom>
        </p:spPr>
        <p:txBody>
          <a:bodyPr wrap="square">
            <a:spAutoFit/>
          </a:bodyPr>
          <a:lstStyle/>
          <a:p>
            <a:pPr>
              <a:spcBef>
                <a:spcPts val="1000"/>
              </a:spcBef>
              <a:buClr>
                <a:srgbClr val="32429C"/>
              </a:buClr>
              <a:buSzPct val="130000"/>
              <a:defRPr/>
            </a:pPr>
            <a:r>
              <a:rPr lang="en-US" sz="1200" b="1" dirty="0">
                <a:latin typeface="Cambria"/>
                <a:ea typeface="ＭＳ Ｐゴシック" charset="0"/>
                <a:cs typeface="Cambria"/>
                <a:sym typeface="Verdana" charset="0"/>
              </a:rPr>
              <a:t>For more information please contact: </a:t>
            </a:r>
          </a:p>
          <a:p>
            <a:pPr>
              <a:spcBef>
                <a:spcPts val="1000"/>
              </a:spcBef>
              <a:buClr>
                <a:srgbClr val="32429C"/>
              </a:buClr>
              <a:buSzPct val="130000"/>
              <a:defRPr/>
            </a:pPr>
            <a:r>
              <a:rPr lang="en-US" sz="1200" b="1" dirty="0">
                <a:latin typeface="Cambria"/>
                <a:ea typeface="ＭＳ Ｐゴシック" charset="0"/>
                <a:cs typeface="Cambria"/>
                <a:sym typeface="Verdana" charset="0"/>
              </a:rPr>
              <a:t>FOWIND Project Management Unit, </a:t>
            </a:r>
            <a:r>
              <a:rPr lang="en-US" sz="1200" dirty="0">
                <a:latin typeface="Cambria"/>
                <a:ea typeface="ＭＳ Ｐゴシック" charset="0"/>
                <a:cs typeface="Cambria"/>
                <a:sym typeface="Verdana" charset="0"/>
                <a:hlinkClick r:id="rId4"/>
              </a:rPr>
              <a:t>alok.kumar@dnvgl.com</a:t>
            </a:r>
            <a:r>
              <a:rPr lang="en-US" sz="1200" dirty="0">
                <a:latin typeface="Cambria"/>
                <a:ea typeface="ＭＳ Ｐゴシック" charset="0"/>
                <a:cs typeface="Cambria"/>
                <a:sym typeface="Verdana" charset="0"/>
              </a:rPr>
              <a:t>  ; </a:t>
            </a:r>
            <a:r>
              <a:rPr lang="en-US" sz="1200" dirty="0">
                <a:latin typeface="Cambria"/>
                <a:ea typeface="ＭＳ Ｐゴシック" charset="0"/>
                <a:cs typeface="Cambria"/>
                <a:sym typeface="Verdana" charset="0"/>
                <a:hlinkClick r:id="rId5"/>
              </a:rPr>
              <a:t>shruti.shukla@gwec.net</a:t>
            </a:r>
            <a:endParaRPr lang="en-US" sz="1200" dirty="0">
              <a:latin typeface="Cambria"/>
              <a:ea typeface="ＭＳ Ｐゴシック" charset="0"/>
              <a:cs typeface="Cambria"/>
              <a:sym typeface="Verdana" charset="0"/>
            </a:endParaRPr>
          </a:p>
        </p:txBody>
      </p:sp>
      <p:pic>
        <p:nvPicPr>
          <p:cNvPr id="7" name="Bild 1"/>
          <p:cNvPicPr>
            <a:picLocks noChangeAspect="1"/>
          </p:cNvPicPr>
          <p:nvPr/>
        </p:nvPicPr>
        <p:blipFill>
          <a:blip r:embed="rId6"/>
          <a:stretch>
            <a:fillRect/>
          </a:stretch>
        </p:blipFill>
        <p:spPr>
          <a:xfrm>
            <a:off x="-1" y="0"/>
            <a:ext cx="9144001" cy="952500"/>
          </a:xfrm>
          <a:prstGeom prst="rect">
            <a:avLst/>
          </a:prstGeom>
        </p:spPr>
      </p:pic>
    </p:spTree>
    <p:extLst>
      <p:ext uri="{BB962C8B-B14F-4D97-AF65-F5344CB8AC3E}">
        <p14:creationId xmlns:p14="http://schemas.microsoft.com/office/powerpoint/2010/main" val="25839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07366-CB75-4AA8-9E5B-928B849F427C}" type="slidenum">
              <a:rPr lang="en-GB" smtClean="0"/>
              <a:pPr/>
              <a:t>18</a:t>
            </a:fld>
            <a:endParaRPr lang="en-GB" dirty="0"/>
          </a:p>
        </p:txBody>
      </p:sp>
      <p:pic>
        <p:nvPicPr>
          <p:cNvPr id="7" name="Bild 1"/>
          <p:cNvPicPr>
            <a:picLocks noChangeAspect="1"/>
          </p:cNvPicPr>
          <p:nvPr/>
        </p:nvPicPr>
        <p:blipFill>
          <a:blip r:embed="rId3"/>
          <a:stretch>
            <a:fillRect/>
          </a:stretch>
        </p:blipFill>
        <p:spPr>
          <a:xfrm>
            <a:off x="0" y="0"/>
            <a:ext cx="9144000" cy="952500"/>
          </a:xfrm>
          <a:prstGeom prst="rect">
            <a:avLst/>
          </a:prstGeom>
        </p:spPr>
      </p:pic>
      <p:sp>
        <p:nvSpPr>
          <p:cNvPr id="8" name="Title 1"/>
          <p:cNvSpPr txBox="1">
            <a:spLocks/>
          </p:cNvSpPr>
          <p:nvPr/>
        </p:nvSpPr>
        <p:spPr>
          <a:xfrm>
            <a:off x="318545" y="106330"/>
            <a:ext cx="8229600" cy="7584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2000"/>
              </a:spcBef>
              <a:defRPr/>
            </a:pPr>
            <a:endParaRPr lang="en-IN" sz="2800" b="1" dirty="0">
              <a:sym typeface="Verdana" charset="0"/>
            </a:endParaRPr>
          </a:p>
        </p:txBody>
      </p:sp>
      <p:graphicFrame>
        <p:nvGraphicFramePr>
          <p:cNvPr id="6" name="Chart 5">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83184412"/>
              </p:ext>
            </p:extLst>
          </p:nvPr>
        </p:nvGraphicFramePr>
        <p:xfrm>
          <a:off x="904024" y="1459150"/>
          <a:ext cx="6888480" cy="468435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LCOE sensitivity to wind speed</a:t>
            </a:r>
          </a:p>
        </p:txBody>
      </p:sp>
    </p:spTree>
    <p:extLst>
      <p:ext uri="{BB962C8B-B14F-4D97-AF65-F5344CB8AC3E}">
        <p14:creationId xmlns:p14="http://schemas.microsoft.com/office/powerpoint/2010/main" val="348694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07366-CB75-4AA8-9E5B-928B849F427C}" type="slidenum">
              <a:rPr lang="en-GB" smtClean="0"/>
              <a:pPr/>
              <a:t>19</a:t>
            </a:fld>
            <a:endParaRPr lang="en-GB" dirty="0"/>
          </a:p>
        </p:txBody>
      </p:sp>
      <p:pic>
        <p:nvPicPr>
          <p:cNvPr id="7" name="Bild 1"/>
          <p:cNvPicPr>
            <a:picLocks noChangeAspect="1"/>
          </p:cNvPicPr>
          <p:nvPr/>
        </p:nvPicPr>
        <p:blipFill>
          <a:blip r:embed="rId3"/>
          <a:stretch>
            <a:fillRect/>
          </a:stretch>
        </p:blipFill>
        <p:spPr>
          <a:xfrm>
            <a:off x="0" y="0"/>
            <a:ext cx="9144000" cy="952500"/>
          </a:xfrm>
          <a:prstGeom prst="rect">
            <a:avLst/>
          </a:prstGeom>
        </p:spPr>
      </p:pic>
      <p:sp>
        <p:nvSpPr>
          <p:cNvPr id="8" name="Title 1"/>
          <p:cNvSpPr txBox="1">
            <a:spLocks/>
          </p:cNvSpPr>
          <p:nvPr/>
        </p:nvSpPr>
        <p:spPr>
          <a:xfrm>
            <a:off x="318545" y="106330"/>
            <a:ext cx="8229600" cy="7584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2000"/>
              </a:spcBef>
              <a:defRPr/>
            </a:pPr>
            <a:endParaRPr lang="en-IN" sz="2800" b="1" dirty="0">
              <a:sym typeface="Verdana" charset="0"/>
            </a:endParaRPr>
          </a:p>
        </p:txBody>
      </p:sp>
      <p:sp>
        <p:nvSpPr>
          <p:cNvPr id="9" name="TextBox 8"/>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LCOE sensitivity to discount rate</a:t>
            </a:r>
          </a:p>
        </p:txBody>
      </p:sp>
      <p:graphicFrame>
        <p:nvGraphicFramePr>
          <p:cNvPr id="10" name="Chart 9">
            <a:extLst>
              <a:ext uri="{FF2B5EF4-FFF2-40B4-BE49-F238E27FC236}">
                <a16:creationId xmlns:a16="http://schemas.microsoft.com/office/drawing/2014/main" id="{FFD080CE-6160-41FF-B79E-60CE7FAB80BB}"/>
              </a:ext>
            </a:extLst>
          </p:cNvPr>
          <p:cNvGraphicFramePr>
            <a:graphicFrameLocks/>
          </p:cNvGraphicFramePr>
          <p:nvPr>
            <p:extLst>
              <p:ext uri="{D42A27DB-BD31-4B8C-83A1-F6EECF244321}">
                <p14:modId xmlns:p14="http://schemas.microsoft.com/office/powerpoint/2010/main" val="4065833218"/>
              </p:ext>
            </p:extLst>
          </p:nvPr>
        </p:nvGraphicFramePr>
        <p:xfrm>
          <a:off x="1157592" y="1794753"/>
          <a:ext cx="5466944" cy="328016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597161" y="5242696"/>
            <a:ext cx="7950984" cy="1113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400" dirty="0"/>
              <a:t>It is assumed that the discount rate r is stable during the project lifetime. FOWIND has assumed a 10% discount rate based on OECD’s guideline that a 10% discount rate “[corresponds] approximately to the market rate in deregulated or restructured markets”. </a:t>
            </a:r>
          </a:p>
          <a:p>
            <a:r>
              <a:rPr lang="en-GB" sz="1400" dirty="0"/>
              <a:t>Demonstration project status hence requires a higher financial discount rate (i.e. 10% vs. 6-7%).</a:t>
            </a:r>
            <a:endParaRPr lang="en-GB" sz="1400" dirty="0"/>
          </a:p>
        </p:txBody>
      </p:sp>
    </p:spTree>
    <p:extLst>
      <p:ext uri="{BB962C8B-B14F-4D97-AF65-F5344CB8AC3E}">
        <p14:creationId xmlns:p14="http://schemas.microsoft.com/office/powerpoint/2010/main" val="17681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831922" y="6356350"/>
            <a:ext cx="2133600" cy="365125"/>
          </a:xfrm>
        </p:spPr>
        <p:txBody>
          <a:bodyPr/>
          <a:lstStyle/>
          <a:p>
            <a:pPr algn="r"/>
            <a:fld id="{8DECF86E-2866-42FC-9E14-3237027BA288}" type="slidenum">
              <a:rPr lang="en-GB" altLang="ja-JP" smtClean="0">
                <a:solidFill>
                  <a:srgbClr val="333333"/>
                </a:solidFill>
              </a:rPr>
              <a:pPr algn="r"/>
              <a:t>2</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Gujarat and Tamil Nadu Full-feasibility Studies</a:t>
            </a:r>
          </a:p>
        </p:txBody>
      </p:sp>
      <p:pic>
        <p:nvPicPr>
          <p:cNvPr id="3" name="Picture 2"/>
          <p:cNvPicPr>
            <a:picLocks noChangeAspect="1"/>
          </p:cNvPicPr>
          <p:nvPr/>
        </p:nvPicPr>
        <p:blipFill>
          <a:blip r:embed="rId4"/>
          <a:stretch>
            <a:fillRect/>
          </a:stretch>
        </p:blipFill>
        <p:spPr>
          <a:xfrm>
            <a:off x="238394" y="1074231"/>
            <a:ext cx="3669491" cy="5282119"/>
          </a:xfrm>
          <a:prstGeom prst="rect">
            <a:avLst/>
          </a:prstGeom>
        </p:spPr>
      </p:pic>
      <p:pic>
        <p:nvPicPr>
          <p:cNvPr id="5" name="Picture 4"/>
          <p:cNvPicPr>
            <a:picLocks noChangeAspect="1"/>
          </p:cNvPicPr>
          <p:nvPr/>
        </p:nvPicPr>
        <p:blipFill>
          <a:blip r:embed="rId5"/>
          <a:stretch>
            <a:fillRect/>
          </a:stretch>
        </p:blipFill>
        <p:spPr>
          <a:xfrm>
            <a:off x="4620640" y="1074231"/>
            <a:ext cx="3653112" cy="5282119"/>
          </a:xfrm>
          <a:prstGeom prst="rect">
            <a:avLst/>
          </a:prstGeom>
        </p:spPr>
      </p:pic>
      <p:sp>
        <p:nvSpPr>
          <p:cNvPr id="6" name="Rectangle 5"/>
          <p:cNvSpPr/>
          <p:nvPr/>
        </p:nvSpPr>
        <p:spPr>
          <a:xfrm>
            <a:off x="654555" y="5748709"/>
            <a:ext cx="7932170" cy="972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The objective of these reports is to provide a concept design for a demonstration project of 150 to 500 MW in Gujarat’s and Tamil Nadu’s most promising offshore wind development areas, “zone A” identified in the 2015 Pre-feasibility studies. </a:t>
            </a:r>
          </a:p>
        </p:txBody>
      </p:sp>
    </p:spTree>
    <p:extLst>
      <p:ext uri="{BB962C8B-B14F-4D97-AF65-F5344CB8AC3E}">
        <p14:creationId xmlns:p14="http://schemas.microsoft.com/office/powerpoint/2010/main" val="412527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ECF86E-2866-42FC-9E14-3237027BA288}" type="slidenum">
              <a:rPr lang="en-GB" altLang="ja-JP" smtClean="0">
                <a:solidFill>
                  <a:srgbClr val="333333"/>
                </a:solidFill>
              </a:rPr>
              <a:pPr/>
              <a:t>3</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1076269" y="210606"/>
            <a:ext cx="4997087" cy="461665"/>
          </a:xfrm>
          <a:prstGeom prst="rect">
            <a:avLst/>
          </a:prstGeom>
          <a:noFill/>
        </p:spPr>
        <p:txBody>
          <a:bodyPr wrap="square" rtlCol="0">
            <a:spAutoFit/>
          </a:bodyPr>
          <a:lstStyle/>
          <a:p>
            <a:r>
              <a:rPr lang="en-GB" sz="2400" dirty="0">
                <a:solidFill>
                  <a:srgbClr val="002596"/>
                </a:solidFill>
              </a:rPr>
              <a:t>Offshore heat map potential Gujarat </a:t>
            </a:r>
          </a:p>
        </p:txBody>
      </p:sp>
      <p:pic>
        <p:nvPicPr>
          <p:cNvPr id="10" name="Content Placeholder 4" descr="N:\109467_Offshore_FOWIND_India\Gujarat\Jpg\1410_SIS\HeatMap_Sites_Gujarat_11X17_007_141103.jpg"/>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0" y="831035"/>
            <a:ext cx="9144000" cy="6026965"/>
          </a:xfrm>
          <a:prstGeom prst="rect">
            <a:avLst/>
          </a:prstGeom>
          <a:noFill/>
          <a:ln w="19050">
            <a:solidFill>
              <a:schemeClr val="tx1"/>
            </a:solidFill>
          </a:ln>
        </p:spPr>
      </p:pic>
    </p:spTree>
    <p:extLst>
      <p:ext uri="{BB962C8B-B14F-4D97-AF65-F5344CB8AC3E}">
        <p14:creationId xmlns:p14="http://schemas.microsoft.com/office/powerpoint/2010/main" val="31459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57403" y="6340035"/>
            <a:ext cx="2133600" cy="365125"/>
          </a:xfrm>
        </p:spPr>
        <p:txBody>
          <a:bodyPr/>
          <a:lstStyle/>
          <a:p>
            <a:pPr algn="r"/>
            <a:fld id="{8DECF86E-2866-42FC-9E14-3237027BA288}" type="slidenum">
              <a:rPr lang="en-GB" altLang="ja-JP" smtClean="0">
                <a:solidFill>
                  <a:srgbClr val="333333"/>
                </a:solidFill>
              </a:rPr>
              <a:pPr algn="r"/>
              <a:t>4</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Offshore heat map potential – Tamil Nadu</a:t>
            </a:r>
          </a:p>
        </p:txBody>
      </p:sp>
      <p:pic>
        <p:nvPicPr>
          <p:cNvPr id="8" name="Content Placeholder 6" descr="C:\Users\rmen\Documents\FOWIND\GIS\TN deliverable\01-12-2014\HeatMap_NewSites_TamilNadu_11X17_010_141201.jpg"/>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057864" y="952499"/>
            <a:ext cx="4775275" cy="5757903"/>
          </a:xfrm>
          <a:prstGeom prst="rect">
            <a:avLst/>
          </a:prstGeom>
          <a:noFill/>
          <a:ln>
            <a:noFill/>
          </a:ln>
        </p:spPr>
      </p:pic>
    </p:spTree>
    <p:extLst>
      <p:ext uri="{BB962C8B-B14F-4D97-AF65-F5344CB8AC3E}">
        <p14:creationId xmlns:p14="http://schemas.microsoft.com/office/powerpoint/2010/main" val="328730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831922" y="6389392"/>
            <a:ext cx="2133600" cy="365125"/>
          </a:xfrm>
        </p:spPr>
        <p:txBody>
          <a:bodyPr/>
          <a:lstStyle/>
          <a:p>
            <a:pPr algn="r"/>
            <a:fld id="{8DECF86E-2866-42FC-9E14-3237027BA288}" type="slidenum">
              <a:rPr lang="en-GB" altLang="ja-JP" smtClean="0">
                <a:solidFill>
                  <a:srgbClr val="333333"/>
                </a:solidFill>
              </a:rPr>
              <a:pPr algn="r"/>
              <a:t>5</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Full feasibility study scope of work</a:t>
            </a:r>
          </a:p>
        </p:txBody>
      </p:sp>
      <p:sp>
        <p:nvSpPr>
          <p:cNvPr id="7" name="Content Placeholder 2"/>
          <p:cNvSpPr>
            <a:spLocks noGrp="1"/>
          </p:cNvSpPr>
          <p:nvPr>
            <p:ph idx="1"/>
          </p:nvPr>
        </p:nvSpPr>
        <p:spPr>
          <a:xfrm>
            <a:off x="250825" y="897088"/>
            <a:ext cx="8641656" cy="5058196"/>
          </a:xfrm>
        </p:spPr>
        <p:txBody>
          <a:bodyPr>
            <a:normAutofit/>
          </a:bodyPr>
          <a:lstStyle/>
          <a:p>
            <a:r>
              <a:rPr lang="en-GB" sz="1400" dirty="0"/>
              <a:t>DEMONSTRATION WIND FARM LOCATION</a:t>
            </a:r>
          </a:p>
          <a:p>
            <a:r>
              <a:rPr lang="en-GB" sz="1400" dirty="0"/>
              <a:t>SITE DATA STUDY (metocean and geotechnical)</a:t>
            </a:r>
          </a:p>
          <a:p>
            <a:r>
              <a:rPr lang="en-GB" sz="1400" dirty="0"/>
              <a:t>TURBINE SELECTION STUDY</a:t>
            </a:r>
          </a:p>
          <a:p>
            <a:r>
              <a:rPr lang="en-GB" sz="1400" dirty="0"/>
              <a:t>WINDFARM LAYOUT</a:t>
            </a:r>
          </a:p>
          <a:p>
            <a:r>
              <a:rPr lang="en-GB" sz="1400" dirty="0"/>
              <a:t>ENERGY PRODUCTION</a:t>
            </a:r>
          </a:p>
          <a:p>
            <a:r>
              <a:rPr lang="en-GB" sz="1400" dirty="0"/>
              <a:t>ELECTRICAL CONCEPT DESIGN</a:t>
            </a:r>
          </a:p>
          <a:p>
            <a:r>
              <a:rPr lang="en-GB" sz="1400" dirty="0"/>
              <a:t>PRELIMINARY FOUNDATION COMPARISON</a:t>
            </a:r>
          </a:p>
          <a:p>
            <a:r>
              <a:rPr lang="en-GB" sz="1400" dirty="0"/>
              <a:t>INSTALLATION AND LOGISTICS</a:t>
            </a:r>
          </a:p>
          <a:p>
            <a:r>
              <a:rPr lang="en-GB" sz="1400" dirty="0"/>
              <a:t>OPERATION AND MAINTENANCE STUDY</a:t>
            </a:r>
          </a:p>
          <a:p>
            <a:r>
              <a:rPr lang="en-GB" sz="1400" dirty="0"/>
              <a:t>OUTLINE PROJECT COSTING (LCOE)</a:t>
            </a:r>
          </a:p>
          <a:p>
            <a:r>
              <a:rPr lang="en-GB" sz="1400" dirty="0"/>
              <a:t>OUTLINE PROJECT RISK REGISTER</a:t>
            </a:r>
          </a:p>
          <a:p>
            <a:r>
              <a:rPr lang="en-GB" sz="1400" dirty="0"/>
              <a:t>ENVIRONMENTAL AND SOCIAL IMPACT</a:t>
            </a:r>
          </a:p>
          <a:p>
            <a:r>
              <a:rPr lang="en-GB" sz="1400" dirty="0"/>
              <a:t>KEY FINDINGS AND RECOMMENDATIONS</a:t>
            </a:r>
          </a:p>
          <a:p>
            <a:endParaRPr lang="en-GB" sz="1800" dirty="0"/>
          </a:p>
        </p:txBody>
      </p:sp>
      <p:pic>
        <p:nvPicPr>
          <p:cNvPr id="5" name="Picture 4"/>
          <p:cNvPicPr>
            <a:picLocks noChangeAspect="1"/>
          </p:cNvPicPr>
          <p:nvPr/>
        </p:nvPicPr>
        <p:blipFill>
          <a:blip r:embed="rId4"/>
          <a:stretch>
            <a:fillRect/>
          </a:stretch>
        </p:blipFill>
        <p:spPr>
          <a:xfrm>
            <a:off x="-48988" y="3996485"/>
            <a:ext cx="9261081" cy="2892454"/>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3965" y="1100925"/>
            <a:ext cx="2360717" cy="86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a:stretch>
            <a:fillRect/>
          </a:stretch>
        </p:blipFill>
        <p:spPr>
          <a:xfrm>
            <a:off x="6543965" y="2079983"/>
            <a:ext cx="2421557" cy="487971"/>
          </a:xfrm>
          <a:prstGeom prst="rect">
            <a:avLst/>
          </a:prstGeom>
        </p:spPr>
      </p:pic>
      <p:pic>
        <p:nvPicPr>
          <p:cNvPr id="11" name="Picture 10"/>
          <p:cNvPicPr>
            <a:picLocks noChangeAspect="1"/>
          </p:cNvPicPr>
          <p:nvPr/>
        </p:nvPicPr>
        <p:blipFill>
          <a:blip r:embed="rId7"/>
          <a:stretch>
            <a:fillRect/>
          </a:stretch>
        </p:blipFill>
        <p:spPr>
          <a:xfrm>
            <a:off x="5488372" y="2927436"/>
            <a:ext cx="3495675" cy="733425"/>
          </a:xfrm>
          <a:prstGeom prst="rect">
            <a:avLst/>
          </a:prstGeom>
        </p:spPr>
      </p:pic>
    </p:spTree>
    <p:extLst>
      <p:ext uri="{BB962C8B-B14F-4D97-AF65-F5344CB8AC3E}">
        <p14:creationId xmlns:p14="http://schemas.microsoft.com/office/powerpoint/2010/main" val="345978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57403" y="6389392"/>
            <a:ext cx="2133600" cy="365125"/>
          </a:xfrm>
        </p:spPr>
        <p:txBody>
          <a:bodyPr/>
          <a:lstStyle/>
          <a:p>
            <a:pPr algn="r"/>
            <a:fld id="{8DECF86E-2866-42FC-9E14-3237027BA288}" type="slidenum">
              <a:rPr lang="en-GB" altLang="ja-JP" smtClean="0">
                <a:solidFill>
                  <a:srgbClr val="333333"/>
                </a:solidFill>
              </a:rPr>
              <a:pPr algn="r"/>
              <a:t>6</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Demonstration Wind Farm Location</a:t>
            </a:r>
          </a:p>
        </p:txBody>
      </p:sp>
      <p:pic>
        <p:nvPicPr>
          <p:cNvPr id="5" name="Picture 4"/>
          <p:cNvPicPr>
            <a:picLocks noChangeAspect="1"/>
          </p:cNvPicPr>
          <p:nvPr/>
        </p:nvPicPr>
        <p:blipFill>
          <a:blip r:embed="rId4"/>
          <a:stretch>
            <a:fillRect/>
          </a:stretch>
        </p:blipFill>
        <p:spPr>
          <a:xfrm>
            <a:off x="337934" y="1339984"/>
            <a:ext cx="3789892" cy="3796219"/>
          </a:xfrm>
          <a:prstGeom prst="rect">
            <a:avLst/>
          </a:prstGeom>
        </p:spPr>
      </p:pic>
      <p:sp>
        <p:nvSpPr>
          <p:cNvPr id="6" name="TextBox 5"/>
          <p:cNvSpPr txBox="1"/>
          <p:nvPr/>
        </p:nvSpPr>
        <p:spPr>
          <a:xfrm>
            <a:off x="272373" y="972610"/>
            <a:ext cx="4340570" cy="369332"/>
          </a:xfrm>
          <a:prstGeom prst="rect">
            <a:avLst/>
          </a:prstGeom>
          <a:noFill/>
        </p:spPr>
        <p:txBody>
          <a:bodyPr wrap="square" rtlCol="0">
            <a:spAutoFit/>
          </a:bodyPr>
          <a:lstStyle/>
          <a:p>
            <a:r>
              <a:rPr lang="en-GB" b="1" dirty="0"/>
              <a:t>Gujarat </a:t>
            </a:r>
            <a:r>
              <a:rPr lang="en-GB" dirty="0"/>
              <a:t>– zone A, 19  sub-zones</a:t>
            </a:r>
          </a:p>
        </p:txBody>
      </p:sp>
      <p:pic>
        <p:nvPicPr>
          <p:cNvPr id="7" name="Picture 6"/>
          <p:cNvPicPr>
            <a:picLocks noChangeAspect="1"/>
          </p:cNvPicPr>
          <p:nvPr/>
        </p:nvPicPr>
        <p:blipFill rotWithShape="1">
          <a:blip r:embed="rId5"/>
          <a:srcRect b="4599"/>
          <a:stretch/>
        </p:blipFill>
        <p:spPr>
          <a:xfrm>
            <a:off x="5107793" y="1341942"/>
            <a:ext cx="3789892" cy="3794261"/>
          </a:xfrm>
          <a:prstGeom prst="rect">
            <a:avLst/>
          </a:prstGeom>
        </p:spPr>
      </p:pic>
      <p:sp>
        <p:nvSpPr>
          <p:cNvPr id="10" name="TextBox 9"/>
          <p:cNvSpPr txBox="1"/>
          <p:nvPr/>
        </p:nvSpPr>
        <p:spPr>
          <a:xfrm>
            <a:off x="5035683" y="970652"/>
            <a:ext cx="3862001" cy="369332"/>
          </a:xfrm>
          <a:prstGeom prst="rect">
            <a:avLst/>
          </a:prstGeom>
          <a:noFill/>
        </p:spPr>
        <p:txBody>
          <a:bodyPr wrap="square" rtlCol="0">
            <a:spAutoFit/>
          </a:bodyPr>
          <a:lstStyle/>
          <a:p>
            <a:r>
              <a:rPr lang="en-GB" b="1" dirty="0"/>
              <a:t>Tamil Nadu </a:t>
            </a:r>
            <a:r>
              <a:rPr lang="en-GB" dirty="0"/>
              <a:t>– zone A, 10 sub-zones</a:t>
            </a:r>
          </a:p>
        </p:txBody>
      </p:sp>
      <p:sp>
        <p:nvSpPr>
          <p:cNvPr id="13" name="TextBox 12"/>
          <p:cNvSpPr txBox="1"/>
          <p:nvPr/>
        </p:nvSpPr>
        <p:spPr>
          <a:xfrm>
            <a:off x="272372" y="5154355"/>
            <a:ext cx="3774333" cy="1631216"/>
          </a:xfrm>
          <a:prstGeom prst="rect">
            <a:avLst/>
          </a:prstGeom>
          <a:noFill/>
        </p:spPr>
        <p:txBody>
          <a:bodyPr wrap="square" rtlCol="0">
            <a:spAutoFit/>
          </a:bodyPr>
          <a:lstStyle/>
          <a:p>
            <a:r>
              <a:rPr lang="en-GB" b="1" dirty="0"/>
              <a:t>Optimum LCOE zone </a:t>
            </a:r>
            <a:r>
              <a:rPr lang="en-GB" dirty="0"/>
              <a:t>= A3</a:t>
            </a:r>
          </a:p>
          <a:p>
            <a:r>
              <a:rPr lang="en-GB" sz="1600" i="1" dirty="0"/>
              <a:t>lower CAPEX costs due to shallow</a:t>
            </a:r>
          </a:p>
          <a:p>
            <a:r>
              <a:rPr lang="en-GB" sz="1600" i="1" dirty="0"/>
              <a:t>water depth and shorter distance to shore. Despite A3 having the lowest annual mean wind speed.</a:t>
            </a:r>
          </a:p>
          <a:p>
            <a:endParaRPr lang="en-GB" dirty="0"/>
          </a:p>
        </p:txBody>
      </p:sp>
      <p:sp>
        <p:nvSpPr>
          <p:cNvPr id="14" name="TextBox 13"/>
          <p:cNvSpPr txBox="1"/>
          <p:nvPr/>
        </p:nvSpPr>
        <p:spPr>
          <a:xfrm>
            <a:off x="5016229" y="5154355"/>
            <a:ext cx="3774333" cy="1600438"/>
          </a:xfrm>
          <a:prstGeom prst="rect">
            <a:avLst/>
          </a:prstGeom>
          <a:noFill/>
        </p:spPr>
        <p:txBody>
          <a:bodyPr wrap="square" rtlCol="0">
            <a:spAutoFit/>
          </a:bodyPr>
          <a:lstStyle/>
          <a:p>
            <a:r>
              <a:rPr lang="en-GB" b="1" dirty="0"/>
              <a:t>Optimum LCOE zone </a:t>
            </a:r>
            <a:r>
              <a:rPr lang="en-GB" dirty="0"/>
              <a:t>= A3</a:t>
            </a:r>
          </a:p>
          <a:p>
            <a:r>
              <a:rPr lang="en-GB" sz="1600" i="1" dirty="0"/>
              <a:t>relatively close to shore and having a shallow water depth. A3 does not possess all the most favourable values in these properties out of all the sub-zones, but has the best combination of favourable values.</a:t>
            </a:r>
          </a:p>
        </p:txBody>
      </p:sp>
      <p:sp>
        <p:nvSpPr>
          <p:cNvPr id="15" name="Right Triangle 14"/>
          <p:cNvSpPr/>
          <p:nvPr/>
        </p:nvSpPr>
        <p:spPr>
          <a:xfrm flipH="1">
            <a:off x="2367095" y="2933420"/>
            <a:ext cx="680936" cy="418290"/>
          </a:xfrm>
          <a:prstGeom prst="rtTriangl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Freeform: Shape 16"/>
          <p:cNvSpPr/>
          <p:nvPr/>
        </p:nvSpPr>
        <p:spPr>
          <a:xfrm>
            <a:off x="7085517" y="2409509"/>
            <a:ext cx="294688" cy="572042"/>
          </a:xfrm>
          <a:custGeom>
            <a:avLst/>
            <a:gdLst>
              <a:gd name="connsiteX0" fmla="*/ 0 w 294688"/>
              <a:gd name="connsiteY0" fmla="*/ 130009 h 572042"/>
              <a:gd name="connsiteX1" fmla="*/ 69338 w 294688"/>
              <a:gd name="connsiteY1" fmla="*/ 8667 h 572042"/>
              <a:gd name="connsiteX2" fmla="*/ 268686 w 294688"/>
              <a:gd name="connsiteY2" fmla="*/ 0 h 572042"/>
              <a:gd name="connsiteX3" fmla="*/ 294688 w 294688"/>
              <a:gd name="connsiteY3" fmla="*/ 567708 h 572042"/>
              <a:gd name="connsiteX4" fmla="*/ 60671 w 294688"/>
              <a:gd name="connsiteY4" fmla="*/ 572042 h 572042"/>
              <a:gd name="connsiteX5" fmla="*/ 30335 w 294688"/>
              <a:gd name="connsiteY5" fmla="*/ 450700 h 572042"/>
              <a:gd name="connsiteX6" fmla="*/ 0 w 294688"/>
              <a:gd name="connsiteY6" fmla="*/ 130009 h 57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88" h="572042">
                <a:moveTo>
                  <a:pt x="0" y="130009"/>
                </a:moveTo>
                <a:lnTo>
                  <a:pt x="69338" y="8667"/>
                </a:lnTo>
                <a:lnTo>
                  <a:pt x="268686" y="0"/>
                </a:lnTo>
                <a:lnTo>
                  <a:pt x="294688" y="567708"/>
                </a:lnTo>
                <a:lnTo>
                  <a:pt x="60671" y="572042"/>
                </a:lnTo>
                <a:lnTo>
                  <a:pt x="30335" y="450700"/>
                </a:lnTo>
                <a:lnTo>
                  <a:pt x="0" y="130009"/>
                </a:lnTo>
                <a:close/>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p:cNvSpPr/>
          <p:nvPr/>
        </p:nvSpPr>
        <p:spPr>
          <a:xfrm>
            <a:off x="1939578" y="1938812"/>
            <a:ext cx="2088107" cy="6744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400" dirty="0"/>
              <a:t>-15.5 mLAT</a:t>
            </a:r>
          </a:p>
          <a:p>
            <a:r>
              <a:rPr lang="en-GB" sz="1400" dirty="0"/>
              <a:t>6.99 m/s (at 120 m AGL)</a:t>
            </a:r>
          </a:p>
          <a:p>
            <a:r>
              <a:rPr lang="en-GB" sz="1400" dirty="0"/>
              <a:t>25.3 km to coast</a:t>
            </a:r>
          </a:p>
        </p:txBody>
      </p:sp>
      <p:sp>
        <p:nvSpPr>
          <p:cNvPr id="19" name="Rectangle 18"/>
          <p:cNvSpPr/>
          <p:nvPr/>
        </p:nvSpPr>
        <p:spPr>
          <a:xfrm>
            <a:off x="6730107" y="4353636"/>
            <a:ext cx="2088107" cy="6920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400" dirty="0"/>
              <a:t>-18.1 mLAT</a:t>
            </a:r>
          </a:p>
          <a:p>
            <a:r>
              <a:rPr lang="en-GB" sz="1400" dirty="0"/>
              <a:t>8.01 m/s (at 120 m AGL)</a:t>
            </a:r>
          </a:p>
          <a:p>
            <a:r>
              <a:rPr lang="en-GB" sz="1400" dirty="0"/>
              <a:t>12.4 km to coast</a:t>
            </a:r>
          </a:p>
        </p:txBody>
      </p:sp>
    </p:spTree>
    <p:extLst>
      <p:ext uri="{BB962C8B-B14F-4D97-AF65-F5344CB8AC3E}">
        <p14:creationId xmlns:p14="http://schemas.microsoft.com/office/powerpoint/2010/main" val="166715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88943"/>
            <a:ext cx="4040188" cy="639762"/>
          </a:xfrm>
        </p:spPr>
        <p:txBody>
          <a:bodyPr/>
          <a:lstStyle/>
          <a:p>
            <a:r>
              <a:rPr lang="en-GB" dirty="0"/>
              <a:t>Gujarat</a:t>
            </a:r>
          </a:p>
        </p:txBody>
      </p:sp>
      <p:sp>
        <p:nvSpPr>
          <p:cNvPr id="7" name="Content Placeholder 6"/>
          <p:cNvSpPr>
            <a:spLocks noGrp="1"/>
          </p:cNvSpPr>
          <p:nvPr>
            <p:ph sz="half" idx="2"/>
          </p:nvPr>
        </p:nvSpPr>
        <p:spPr>
          <a:xfrm>
            <a:off x="457200" y="1356001"/>
            <a:ext cx="4040188" cy="3951288"/>
          </a:xfrm>
        </p:spPr>
        <p:txBody>
          <a:bodyPr>
            <a:normAutofit fontScale="62500" lnSpcReduction="20000"/>
          </a:bodyPr>
          <a:lstStyle/>
          <a:p>
            <a:pPr marL="0" indent="0">
              <a:buNone/>
            </a:pPr>
            <a:r>
              <a:rPr lang="en-GB" b="1" dirty="0"/>
              <a:t>WIND RESOURCE:</a:t>
            </a:r>
          </a:p>
          <a:p>
            <a:pPr marL="0" indent="0">
              <a:buNone/>
            </a:pPr>
            <a:r>
              <a:rPr lang="en-GB" dirty="0"/>
              <a:t>FOWIND’s offshore LIDAR was commissioned on the 2nd of November 2017 and is collecting valuable on-site data</a:t>
            </a:r>
          </a:p>
          <a:p>
            <a:pPr marL="0" indent="0">
              <a:buNone/>
            </a:pPr>
            <a:endParaRPr lang="en-GB" dirty="0"/>
          </a:p>
          <a:p>
            <a:pPr marL="0" indent="0">
              <a:buNone/>
            </a:pPr>
            <a:r>
              <a:rPr lang="en-GB" b="1" dirty="0"/>
              <a:t>WAVE and CURRENTS</a:t>
            </a:r>
            <a:r>
              <a:rPr lang="en-GB" dirty="0"/>
              <a:t>:</a:t>
            </a:r>
          </a:p>
          <a:p>
            <a:pPr marL="0" indent="0">
              <a:buNone/>
            </a:pPr>
            <a:r>
              <a:rPr lang="en-GB" dirty="0"/>
              <a:t>a preliminary metocean study for zone A in Gujarat provides wave, current and tidal data suitable for concept design. 50-year typhoon induced waves are estimated at 12.5m Hmax and tidal currents at 2.2 m/s</a:t>
            </a:r>
          </a:p>
          <a:p>
            <a:pPr marL="0" indent="0">
              <a:buNone/>
            </a:pPr>
            <a:endParaRPr lang="en-GB" dirty="0"/>
          </a:p>
          <a:p>
            <a:pPr marL="0" indent="0">
              <a:buNone/>
            </a:pPr>
            <a:r>
              <a:rPr lang="en-GB" b="1" dirty="0"/>
              <a:t>GEOTECHNICAL CONDITIONS</a:t>
            </a:r>
            <a:r>
              <a:rPr lang="en-GB" dirty="0"/>
              <a:t>:</a:t>
            </a:r>
          </a:p>
          <a:p>
            <a:pPr marL="0" indent="0">
              <a:buNone/>
            </a:pPr>
            <a:r>
              <a:rPr lang="en-GB" dirty="0"/>
              <a:t>indicative lower/ upper bound soil profiles defined for zone A indicate extensive layers of weak clay persisting for 15 to 40m below seabed, before transitioning to competent sand. Upper clay layers exhibit limited strength both laterally and vertically</a:t>
            </a:r>
          </a:p>
        </p:txBody>
      </p:sp>
      <p:sp>
        <p:nvSpPr>
          <p:cNvPr id="8" name="Text Placeholder 7"/>
          <p:cNvSpPr>
            <a:spLocks noGrp="1"/>
          </p:cNvSpPr>
          <p:nvPr>
            <p:ph type="body" sz="quarter" idx="3"/>
          </p:nvPr>
        </p:nvSpPr>
        <p:spPr>
          <a:xfrm>
            <a:off x="4645025" y="688943"/>
            <a:ext cx="4041775" cy="639762"/>
          </a:xfrm>
        </p:spPr>
        <p:txBody>
          <a:bodyPr/>
          <a:lstStyle/>
          <a:p>
            <a:r>
              <a:rPr lang="en-GB" dirty="0"/>
              <a:t>Tamil Nadu</a:t>
            </a:r>
          </a:p>
        </p:txBody>
      </p:sp>
      <p:sp>
        <p:nvSpPr>
          <p:cNvPr id="10" name="Content Placeholder 9"/>
          <p:cNvSpPr>
            <a:spLocks noGrp="1"/>
          </p:cNvSpPr>
          <p:nvPr>
            <p:ph sz="quarter" idx="4"/>
          </p:nvPr>
        </p:nvSpPr>
        <p:spPr>
          <a:xfrm>
            <a:off x="4645025" y="1356000"/>
            <a:ext cx="4041775" cy="4010231"/>
          </a:xfrm>
        </p:spPr>
        <p:txBody>
          <a:bodyPr>
            <a:normAutofit fontScale="62500" lnSpcReduction="20000"/>
          </a:bodyPr>
          <a:lstStyle/>
          <a:p>
            <a:pPr marL="0" indent="0">
              <a:buNone/>
            </a:pPr>
            <a:r>
              <a:rPr lang="en-GB" b="1" dirty="0"/>
              <a:t>WIND RESOURCE:</a:t>
            </a:r>
          </a:p>
          <a:p>
            <a:pPr marL="0" indent="0">
              <a:buNone/>
            </a:pPr>
            <a:r>
              <a:rPr lang="en-GB" dirty="0"/>
              <a:t>currently there is no installed LIDAR in Tamil Nadu, NIWE have plans to commission a LIDAR in the Gulf of Mannar</a:t>
            </a:r>
          </a:p>
          <a:p>
            <a:pPr marL="0" indent="0">
              <a:buNone/>
            </a:pPr>
            <a:endParaRPr lang="en-GB" dirty="0"/>
          </a:p>
          <a:p>
            <a:pPr marL="0" indent="0">
              <a:buNone/>
            </a:pPr>
            <a:r>
              <a:rPr lang="en-GB" b="1" dirty="0"/>
              <a:t>WAVE and CURRENTS</a:t>
            </a:r>
            <a:r>
              <a:rPr lang="en-GB" dirty="0"/>
              <a:t>:</a:t>
            </a:r>
          </a:p>
          <a:p>
            <a:pPr marL="0" indent="0">
              <a:buNone/>
            </a:pPr>
            <a:r>
              <a:rPr lang="en-GB" dirty="0"/>
              <a:t>a preliminary metocean study for zone A in Tamil Nadu provides wave, current and tidal data suitable for concept design. 50-year typhoon induced waves are estimated at 11.0m Hmax and tidal currents at 1.3 m/s</a:t>
            </a:r>
          </a:p>
          <a:p>
            <a:pPr marL="0" indent="0">
              <a:buNone/>
            </a:pPr>
            <a:endParaRPr lang="en-GB" dirty="0"/>
          </a:p>
          <a:p>
            <a:pPr marL="0" indent="0">
              <a:buNone/>
            </a:pPr>
            <a:r>
              <a:rPr lang="en-GB" b="1" dirty="0"/>
              <a:t>GEOTECHNICAL CONDITIONS</a:t>
            </a:r>
            <a:r>
              <a:rPr lang="en-GB" dirty="0"/>
              <a:t>:</a:t>
            </a:r>
          </a:p>
          <a:p>
            <a:pPr marL="0" indent="0">
              <a:buNone/>
            </a:pPr>
            <a:r>
              <a:rPr lang="en-GB" dirty="0"/>
              <a:t>indicative lower/upper bound soil profiles defined for zone A indicate significant spatial variation in the southern Tamil Nadu offshore region; ranging from weak/loose sands/clays to strong cemented sand to depth. At the upper bound drivability would be a risk for piled foundations</a:t>
            </a:r>
          </a:p>
        </p:txBody>
      </p:sp>
      <p:sp>
        <p:nvSpPr>
          <p:cNvPr id="4" name="Slide Number Placeholder 3"/>
          <p:cNvSpPr>
            <a:spLocks noGrp="1"/>
          </p:cNvSpPr>
          <p:nvPr>
            <p:ph type="sldNum" sz="quarter" idx="12"/>
          </p:nvPr>
        </p:nvSpPr>
        <p:spPr/>
        <p:txBody>
          <a:bodyPr/>
          <a:lstStyle/>
          <a:p>
            <a:pPr algn="r"/>
            <a:fld id="{8DECF86E-2866-42FC-9E14-3237027BA288}" type="slidenum">
              <a:rPr lang="en-GB" altLang="ja-JP" smtClean="0">
                <a:solidFill>
                  <a:srgbClr val="333333"/>
                </a:solidFill>
              </a:rPr>
              <a:pPr algn="r"/>
              <a:t>7</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Site Conditions Study</a:t>
            </a:r>
          </a:p>
        </p:txBody>
      </p:sp>
      <p:pic>
        <p:nvPicPr>
          <p:cNvPr id="11" name="Picture 10"/>
          <p:cNvPicPr>
            <a:picLocks noChangeAspect="1"/>
          </p:cNvPicPr>
          <p:nvPr/>
        </p:nvPicPr>
        <p:blipFill>
          <a:blip r:embed="rId4"/>
          <a:stretch>
            <a:fillRect/>
          </a:stretch>
        </p:blipFill>
        <p:spPr>
          <a:xfrm>
            <a:off x="484281" y="5307289"/>
            <a:ext cx="2707590" cy="1486139"/>
          </a:xfrm>
          <a:prstGeom prst="rect">
            <a:avLst/>
          </a:prstGeom>
        </p:spPr>
      </p:pic>
      <p:pic>
        <p:nvPicPr>
          <p:cNvPr id="14" name="Picture 13"/>
          <p:cNvPicPr>
            <a:picLocks noChangeAspect="1"/>
          </p:cNvPicPr>
          <p:nvPr/>
        </p:nvPicPr>
        <p:blipFill>
          <a:blip r:embed="rId5"/>
          <a:stretch>
            <a:fillRect/>
          </a:stretch>
        </p:blipFill>
        <p:spPr>
          <a:xfrm>
            <a:off x="4738089" y="5498583"/>
            <a:ext cx="3190276" cy="1155533"/>
          </a:xfrm>
          <a:prstGeom prst="rect">
            <a:avLst/>
          </a:prstGeom>
        </p:spPr>
      </p:pic>
    </p:spTree>
    <p:extLst>
      <p:ext uri="{BB962C8B-B14F-4D97-AF65-F5344CB8AC3E}">
        <p14:creationId xmlns:p14="http://schemas.microsoft.com/office/powerpoint/2010/main" val="311516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8DECF86E-2866-42FC-9E14-3237027BA288}" type="slidenum">
              <a:rPr lang="en-GB" altLang="ja-JP" smtClean="0">
                <a:solidFill>
                  <a:srgbClr val="333333"/>
                </a:solidFill>
              </a:rPr>
              <a:pPr algn="r"/>
              <a:t>8</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Gujarat LiDAR Initial Data</a:t>
            </a:r>
          </a:p>
        </p:txBody>
      </p:sp>
      <p:pic>
        <p:nvPicPr>
          <p:cNvPr id="13" name="Picture 12"/>
          <p:cNvPicPr>
            <a:picLocks noChangeAspect="1"/>
          </p:cNvPicPr>
          <p:nvPr/>
        </p:nvPicPr>
        <p:blipFill>
          <a:blip r:embed="rId4"/>
          <a:stretch>
            <a:fillRect/>
          </a:stretch>
        </p:blipFill>
        <p:spPr>
          <a:xfrm>
            <a:off x="156733" y="3560169"/>
            <a:ext cx="5138597" cy="2820467"/>
          </a:xfrm>
          <a:prstGeom prst="rect">
            <a:avLst/>
          </a:prstGeom>
        </p:spPr>
      </p:pic>
      <p:sp>
        <p:nvSpPr>
          <p:cNvPr id="17" name="Rectangle 16"/>
          <p:cNvSpPr/>
          <p:nvPr/>
        </p:nvSpPr>
        <p:spPr>
          <a:xfrm>
            <a:off x="5472751" y="1837247"/>
            <a:ext cx="3336879" cy="40083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400" dirty="0"/>
              <a:t>On the 2nd of November 2017, the FOWIND Consortium successful commissioned India’s first offshore LIDAR, off the coast of Gujarat.</a:t>
            </a:r>
          </a:p>
          <a:p>
            <a:endParaRPr lang="en-GB" sz="1400" dirty="0"/>
          </a:p>
          <a:p>
            <a:r>
              <a:rPr lang="en-GB" sz="1400" dirty="0"/>
              <a:t>Leosphere WINDCUBE v2</a:t>
            </a:r>
          </a:p>
          <a:p>
            <a:endParaRPr lang="en-GB" sz="1400" dirty="0"/>
          </a:p>
          <a:p>
            <a:r>
              <a:rPr lang="en-GB" sz="1400" dirty="0"/>
              <a:t>Approximately three months of raw measured data (Nov 17 to Jan 18) Appendix 3.</a:t>
            </a:r>
          </a:p>
          <a:p>
            <a:endParaRPr lang="en-GB" sz="1400" dirty="0"/>
          </a:p>
          <a:p>
            <a:r>
              <a:rPr lang="en-GB" sz="1400" dirty="0"/>
              <a:t>Typically a full energy assessment would require data coverage above 95% with a minimum of 12 months data. </a:t>
            </a:r>
          </a:p>
          <a:p>
            <a:endParaRPr lang="en-GB" sz="1400" dirty="0"/>
          </a:p>
          <a:p>
            <a:r>
              <a:rPr lang="en-GB" sz="1400" dirty="0"/>
              <a:t>Note that the typical annual trend of wind in the Gujarat region suggests stronger wind speeds in the summer period.</a:t>
            </a:r>
          </a:p>
        </p:txBody>
      </p:sp>
      <p:graphicFrame>
        <p:nvGraphicFramePr>
          <p:cNvPr id="21" name="Table 20"/>
          <p:cNvGraphicFramePr>
            <a:graphicFrameLocks noGrp="1"/>
          </p:cNvGraphicFramePr>
          <p:nvPr>
            <p:extLst>
              <p:ext uri="{D42A27DB-BD31-4B8C-83A1-F6EECF244321}">
                <p14:modId xmlns:p14="http://schemas.microsoft.com/office/powerpoint/2010/main" val="3938635698"/>
              </p:ext>
            </p:extLst>
          </p:nvPr>
        </p:nvGraphicFramePr>
        <p:xfrm>
          <a:off x="733458" y="1626414"/>
          <a:ext cx="3985146" cy="1259840"/>
        </p:xfrm>
        <a:graphic>
          <a:graphicData uri="http://schemas.openxmlformats.org/drawingml/2006/table">
            <a:tbl>
              <a:tblPr firstRow="1" bandRow="1">
                <a:tableStyleId>{7DF18680-E054-41AD-8BC1-D1AEF772440D}</a:tableStyleId>
              </a:tblPr>
              <a:tblGrid>
                <a:gridCol w="1521725">
                  <a:extLst>
                    <a:ext uri="{9D8B030D-6E8A-4147-A177-3AD203B41FA5}">
                      <a16:colId xmlns:a16="http://schemas.microsoft.com/office/drawing/2014/main" val="4084131986"/>
                    </a:ext>
                  </a:extLst>
                </a:gridCol>
                <a:gridCol w="1248771">
                  <a:extLst>
                    <a:ext uri="{9D8B030D-6E8A-4147-A177-3AD203B41FA5}">
                      <a16:colId xmlns:a16="http://schemas.microsoft.com/office/drawing/2014/main" val="3833368276"/>
                    </a:ext>
                  </a:extLst>
                </a:gridCol>
                <a:gridCol w="1214650">
                  <a:extLst>
                    <a:ext uri="{9D8B030D-6E8A-4147-A177-3AD203B41FA5}">
                      <a16:colId xmlns:a16="http://schemas.microsoft.com/office/drawing/2014/main" val="3793121410"/>
                    </a:ext>
                  </a:extLst>
                </a:gridCol>
              </a:tblGrid>
              <a:tr h="370840">
                <a:tc>
                  <a:txBody>
                    <a:bodyPr/>
                    <a:lstStyle/>
                    <a:p>
                      <a:r>
                        <a:rPr lang="en-GB" sz="1400" dirty="0"/>
                        <a:t>Month</a:t>
                      </a:r>
                    </a:p>
                  </a:txBody>
                  <a:tcPr/>
                </a:tc>
                <a:tc>
                  <a:txBody>
                    <a:bodyPr/>
                    <a:lstStyle/>
                    <a:p>
                      <a:r>
                        <a:rPr lang="en-GB" sz="1400" dirty="0"/>
                        <a:t>123</a:t>
                      </a:r>
                      <a:r>
                        <a:rPr lang="en-GB" sz="1400" baseline="0" dirty="0"/>
                        <a:t>m agl (m/s)</a:t>
                      </a:r>
                      <a:endParaRPr lang="en-GB" sz="1400" dirty="0"/>
                    </a:p>
                  </a:txBody>
                  <a:tcPr/>
                </a:tc>
                <a:tc>
                  <a:txBody>
                    <a:bodyPr/>
                    <a:lstStyle/>
                    <a:p>
                      <a:r>
                        <a:rPr lang="en-GB" sz="1400" dirty="0"/>
                        <a:t>143m agl</a:t>
                      </a:r>
                    </a:p>
                    <a:p>
                      <a:r>
                        <a:rPr lang="en-GB" sz="1400" dirty="0"/>
                        <a:t>(m/s)</a:t>
                      </a:r>
                    </a:p>
                  </a:txBody>
                  <a:tcPr/>
                </a:tc>
                <a:extLst>
                  <a:ext uri="{0D108BD9-81ED-4DB2-BD59-A6C34878D82A}">
                    <a16:rowId xmlns:a16="http://schemas.microsoft.com/office/drawing/2014/main" val="1690339754"/>
                  </a:ext>
                </a:extLst>
              </a:tr>
              <a:tr h="370840">
                <a:tc>
                  <a:txBody>
                    <a:bodyPr/>
                    <a:lstStyle/>
                    <a:p>
                      <a:r>
                        <a:rPr lang="en-GB" sz="1400" dirty="0"/>
                        <a:t>November 2017</a:t>
                      </a:r>
                    </a:p>
                  </a:txBody>
                  <a:tcPr/>
                </a:tc>
                <a:tc>
                  <a:txBody>
                    <a:bodyPr/>
                    <a:lstStyle/>
                    <a:p>
                      <a:r>
                        <a:rPr lang="en-GB" sz="1400" dirty="0"/>
                        <a:t>6.62</a:t>
                      </a:r>
                    </a:p>
                  </a:txBody>
                  <a:tcPr/>
                </a:tc>
                <a:tc>
                  <a:txBody>
                    <a:bodyPr/>
                    <a:lstStyle/>
                    <a:p>
                      <a:r>
                        <a:rPr lang="en-GB" sz="1400" dirty="0"/>
                        <a:t>6.79</a:t>
                      </a:r>
                    </a:p>
                  </a:txBody>
                  <a:tcPr/>
                </a:tc>
                <a:extLst>
                  <a:ext uri="{0D108BD9-81ED-4DB2-BD59-A6C34878D82A}">
                    <a16:rowId xmlns:a16="http://schemas.microsoft.com/office/drawing/2014/main" val="1555712905"/>
                  </a:ext>
                </a:extLst>
              </a:tr>
              <a:tr h="370840">
                <a:tc>
                  <a:txBody>
                    <a:bodyPr/>
                    <a:lstStyle/>
                    <a:p>
                      <a:r>
                        <a:rPr lang="en-GB" sz="1400" dirty="0"/>
                        <a:t>December</a:t>
                      </a:r>
                      <a:r>
                        <a:rPr lang="en-GB" sz="1400" baseline="0" dirty="0"/>
                        <a:t> 2017</a:t>
                      </a:r>
                      <a:endParaRPr lang="en-GB" sz="1400" dirty="0"/>
                    </a:p>
                  </a:txBody>
                  <a:tcPr/>
                </a:tc>
                <a:tc>
                  <a:txBody>
                    <a:bodyPr/>
                    <a:lstStyle/>
                    <a:p>
                      <a:r>
                        <a:rPr lang="en-GB" sz="1400" dirty="0"/>
                        <a:t>7.27</a:t>
                      </a:r>
                    </a:p>
                  </a:txBody>
                  <a:tcPr/>
                </a:tc>
                <a:tc>
                  <a:txBody>
                    <a:bodyPr/>
                    <a:lstStyle/>
                    <a:p>
                      <a:r>
                        <a:rPr lang="en-GB" sz="1400" dirty="0"/>
                        <a:t>7.46</a:t>
                      </a:r>
                    </a:p>
                  </a:txBody>
                  <a:tcPr/>
                </a:tc>
                <a:extLst>
                  <a:ext uri="{0D108BD9-81ED-4DB2-BD59-A6C34878D82A}">
                    <a16:rowId xmlns:a16="http://schemas.microsoft.com/office/drawing/2014/main" val="2957632800"/>
                  </a:ext>
                </a:extLst>
              </a:tr>
            </a:tbl>
          </a:graphicData>
        </a:graphic>
      </p:graphicFrame>
    </p:spTree>
    <p:extLst>
      <p:ext uri="{BB962C8B-B14F-4D97-AF65-F5344CB8AC3E}">
        <p14:creationId xmlns:p14="http://schemas.microsoft.com/office/powerpoint/2010/main" val="313388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831922" y="6356350"/>
            <a:ext cx="2133600" cy="365125"/>
          </a:xfrm>
        </p:spPr>
        <p:txBody>
          <a:bodyPr/>
          <a:lstStyle/>
          <a:p>
            <a:pPr algn="r"/>
            <a:fld id="{8DECF86E-2866-42FC-9E14-3237027BA288}" type="slidenum">
              <a:rPr lang="en-GB" altLang="ja-JP" smtClean="0">
                <a:solidFill>
                  <a:srgbClr val="333333"/>
                </a:solidFill>
              </a:rPr>
              <a:pPr algn="r"/>
              <a:t>9</a:t>
            </a:fld>
            <a:endParaRPr lang="en-GB" altLang="ja-JP" dirty="0">
              <a:solidFill>
                <a:srgbClr val="333333"/>
              </a:solidFill>
            </a:endParaRPr>
          </a:p>
        </p:txBody>
      </p:sp>
      <p:pic>
        <p:nvPicPr>
          <p:cNvPr id="9" name="Bild 1"/>
          <p:cNvPicPr>
            <a:picLocks noChangeAspect="1"/>
          </p:cNvPicPr>
          <p:nvPr/>
        </p:nvPicPr>
        <p:blipFill>
          <a:blip r:embed="rId3"/>
          <a:stretch>
            <a:fillRect/>
          </a:stretch>
        </p:blipFill>
        <p:spPr>
          <a:xfrm>
            <a:off x="0" y="0"/>
            <a:ext cx="9144000" cy="952500"/>
          </a:xfrm>
          <a:prstGeom prst="rect">
            <a:avLst/>
          </a:prstGeom>
        </p:spPr>
      </p:pic>
      <p:sp>
        <p:nvSpPr>
          <p:cNvPr id="2" name="TextBox 1"/>
          <p:cNvSpPr txBox="1"/>
          <p:nvPr/>
        </p:nvSpPr>
        <p:spPr>
          <a:xfrm>
            <a:off x="991782" y="245417"/>
            <a:ext cx="6906940" cy="461665"/>
          </a:xfrm>
          <a:prstGeom prst="rect">
            <a:avLst/>
          </a:prstGeom>
          <a:noFill/>
        </p:spPr>
        <p:txBody>
          <a:bodyPr wrap="square" rtlCol="0">
            <a:spAutoFit/>
          </a:bodyPr>
          <a:lstStyle/>
          <a:p>
            <a:r>
              <a:rPr lang="en-GB" sz="2400" dirty="0">
                <a:solidFill>
                  <a:srgbClr val="002596"/>
                </a:solidFill>
              </a:rPr>
              <a:t>Turbine Selection Study</a:t>
            </a:r>
          </a:p>
        </p:txBody>
      </p:sp>
      <p:sp>
        <p:nvSpPr>
          <p:cNvPr id="6" name="Content Placeholder 2"/>
          <p:cNvSpPr>
            <a:spLocks noGrp="1"/>
          </p:cNvSpPr>
          <p:nvPr>
            <p:ph idx="1"/>
          </p:nvPr>
        </p:nvSpPr>
        <p:spPr>
          <a:xfrm>
            <a:off x="220711" y="987237"/>
            <a:ext cx="8893176" cy="4724400"/>
          </a:xfrm>
        </p:spPr>
        <p:txBody>
          <a:bodyPr>
            <a:normAutofit/>
          </a:bodyPr>
          <a:lstStyle/>
          <a:p>
            <a:r>
              <a:rPr lang="en-GB" sz="1800" dirty="0"/>
              <a:t>Predicted extreme typhoon wind conditions meant Class I or S wind turbines</a:t>
            </a:r>
          </a:p>
          <a:p>
            <a:r>
              <a:rPr lang="en-GB" sz="1800" b="1" dirty="0"/>
              <a:t>Gujarat</a:t>
            </a:r>
            <a:r>
              <a:rPr lang="en-GB" sz="1800" dirty="0"/>
              <a:t>: IEC Class I turbines could be sufficient with 3-second gusts of 61.8 m/s and 63.4 m/s for hub-heights of 100 mMSL and 120mMSL respectively.</a:t>
            </a:r>
          </a:p>
          <a:p>
            <a:r>
              <a:rPr lang="en-GB" sz="1800" b="1" dirty="0"/>
              <a:t>Tamil Nadu</a:t>
            </a:r>
            <a:r>
              <a:rPr lang="en-GB" sz="1800" dirty="0"/>
              <a:t>: IEC Class I turbines could be sufficient with 3-second gusts of 63.8 m/s and 65.4 m/s for hub-heights of 100 mMSL and 120mMSL respectively</a:t>
            </a:r>
          </a:p>
          <a:p>
            <a:endParaRPr lang="en-GB" sz="1800" dirty="0"/>
          </a:p>
          <a:p>
            <a:r>
              <a:rPr lang="en-GB" sz="1800" dirty="0"/>
              <a:t>Offshore wind turbines with a significant operating track record are still few and far between - significant mergers and joint ventures between the big players</a:t>
            </a:r>
          </a:p>
          <a:p>
            <a:pPr marL="0" indent="0">
              <a:buNone/>
            </a:pPr>
            <a:endParaRPr lang="en-GB" sz="1800" dirty="0"/>
          </a:p>
          <a:p>
            <a:r>
              <a:rPr lang="en-GB" sz="1800" dirty="0"/>
              <a:t>Future “1x MW” turbine platforms with MW capacities exceeding 10 MW and with rotor diameters more than 200 m</a:t>
            </a:r>
          </a:p>
        </p:txBody>
      </p:sp>
      <p:pic>
        <p:nvPicPr>
          <p:cNvPr id="5" name="Picture 4"/>
          <p:cNvPicPr>
            <a:picLocks noChangeAspect="1"/>
          </p:cNvPicPr>
          <p:nvPr/>
        </p:nvPicPr>
        <p:blipFill>
          <a:blip r:embed="rId4"/>
          <a:stretch>
            <a:fillRect/>
          </a:stretch>
        </p:blipFill>
        <p:spPr>
          <a:xfrm>
            <a:off x="316245" y="4664963"/>
            <a:ext cx="7274257" cy="1880821"/>
          </a:xfrm>
          <a:prstGeom prst="rect">
            <a:avLst/>
          </a:prstGeom>
        </p:spPr>
      </p:pic>
    </p:spTree>
    <p:extLst>
      <p:ext uri="{BB962C8B-B14F-4D97-AF65-F5344CB8AC3E}">
        <p14:creationId xmlns:p14="http://schemas.microsoft.com/office/powerpoint/2010/main" val="3660916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9D4AF5DF28474F99467722A77A380B" ma:contentTypeVersion="6" ma:contentTypeDescription="Create a new document." ma:contentTypeScope="" ma:versionID="486ecadd547a9c477766cf067e7af795">
  <xsd:schema xmlns:xsd="http://www.w3.org/2001/XMLSchema" xmlns:xs="http://www.w3.org/2001/XMLSchema" xmlns:p="http://schemas.microsoft.com/office/2006/metadata/properties" xmlns:ns1="http://schemas.microsoft.com/sharepoint/v3" xmlns:ns2="e4f1168d-fefe-4af1-8f81-938cd654b11e" targetNamespace="http://schemas.microsoft.com/office/2006/metadata/properties" ma:root="true" ma:fieldsID="859d64dcb7a52e17e770b496aafda721" ns1:_="" ns2:_="">
    <xsd:import namespace="http://schemas.microsoft.com/sharepoint/v3"/>
    <xsd:import namespace="e4f1168d-fefe-4af1-8f81-938cd654b11e"/>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Rating (0-5)" ma:decimals="2" ma:description="Average value of all the ratings that have been submitted" ma:internalName="AverageRating" ma:readOnly="true">
      <xsd:simpleType>
        <xsd:restriction base="dms:Number"/>
      </xsd:simpleType>
    </xsd:element>
    <xsd:element name="RatingCount" ma:index="12" nillable="true" ma:displayName="Number of Ratings" ma:decimals="0" ma:description="Number of ratings submitted" ma:internalName="RatingCount" ma:readOnly="true">
      <xsd:simpleType>
        <xsd:restriction base="dms:Number"/>
      </xsd:simpleType>
    </xsd:element>
    <xsd:element name="RatedBy" ma:index="13"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4" nillable="true" ma:displayName="User ratings" ma:description="User ratings for the item" ma:hidden="true" ma:internalName="Ratings">
      <xsd:simpleType>
        <xsd:restriction base="dms:Note"/>
      </xsd:simpleType>
    </xsd:element>
    <xsd:element name="LikesCount" ma:index="15" nillable="true" ma:displayName="Number of Likes" ma:internalName="LikesCount">
      <xsd:simpleType>
        <xsd:restriction base="dms:Unknown"/>
      </xsd:simpleType>
    </xsd:element>
    <xsd:element name="LikedBy" ma:index="16"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1168d-fefe-4af1-8f81-938cd654b1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4f1168d-fefe-4af1-8f81-938cd654b11e">D5UMHNV745A6-3-1121</_dlc_DocId>
    <_dlc_DocIdUrl xmlns="e4f1168d-fefe-4af1-8f81-938cd654b11e">
      <Url>https://groups.dnvgl.com/sites/Indo-EU_Offshore_job109467/_layouts/15/DocIdRedir.aspx?ID=D5UMHNV745A6-3-1121</Url>
      <Description>D5UMHNV745A6-3-1121</Description>
    </_dlc_DocIdUrl>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C04324F2-D8FD-42FE-A3DD-C798BD9A256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e4f1168d-fefe-4af1-8f81-938cd654b11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7006D2-6F0C-4012-B8FB-750BEEE9C038}">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48949B13-E3E9-4A87-BD0B-C5A895663F43}">
  <ds:schemaRefs>
    <ds:schemaRef ds:uri="http://schemas.microsoft.com/sharepoint/v3/contenttype/forms"/>
  </ds:schemaRefs>
</ds:datastoreItem>
</file>

<file path=customXml/itemProps4.xml><?xml version="1.0" encoding="utf-8"?>
<ds:datastoreItem xmlns:ds="http://schemas.openxmlformats.org/officeDocument/2006/customXml" ds:itemID="{A9F1A591-D1C7-420F-9F27-258CC29F6369}">
  <ds:schemaRef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e4f1168d-fefe-4af1-8f81-938cd654b11e"/>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Foundry</Template>
  <TotalTime>10018</TotalTime>
  <Words>1935</Words>
  <Application>Microsoft Office PowerPoint</Application>
  <PresentationFormat>On-screen Show (4:3)</PresentationFormat>
  <Paragraphs>219</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Cambria</vt:lpstr>
      <vt:lpstr>HGPｺﾞｼｯｸE</vt:lpstr>
      <vt:lpstr>Tw Cen MT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Home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 FOWIND Project (Facilitating Offshore Wind In India)</dc:title>
  <dc:subject/>
  <dc:creator>Ruben.Menezes@dnvgl.com</dc:creator>
  <cp:keywords/>
  <dc:description/>
  <cp:lastModifiedBy>Giles, Jack William</cp:lastModifiedBy>
  <cp:revision>595</cp:revision>
  <cp:lastPrinted>2018-01-29T09:55:54Z</cp:lastPrinted>
  <dcterms:created xsi:type="dcterms:W3CDTF">2014-07-14T07:03:00Z</dcterms:created>
  <dcterms:modified xsi:type="dcterms:W3CDTF">2018-03-07T12:10:22Z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_dlc_DocIdItemGuid">
    <vt:lpwstr>e3a53551-408e-4765-b615-c461ffa7ad40</vt:lpwstr>
  </property>
  <property fmtid="{D5CDD505-2E9C-101B-9397-08002B2CF9AE}" pid="4" name="ContentTypeId">
    <vt:lpwstr>0x010100779D4AF5DF28474F99467722A77A380B</vt:lpwstr>
  </property>
</Properties>
</file>