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48" r:id="rId1"/>
    <p:sldMasterId id="2147483668" r:id="rId2"/>
  </p:sldMasterIdLst>
  <p:notesMasterIdLst>
    <p:notesMasterId r:id="rId23"/>
  </p:notesMasterIdLst>
  <p:sldIdLst>
    <p:sldId id="256" r:id="rId3"/>
    <p:sldId id="376" r:id="rId4"/>
    <p:sldId id="378" r:id="rId5"/>
    <p:sldId id="322" r:id="rId6"/>
    <p:sldId id="286" r:id="rId7"/>
    <p:sldId id="287" r:id="rId8"/>
    <p:sldId id="333" r:id="rId9"/>
    <p:sldId id="334" r:id="rId10"/>
    <p:sldId id="336" r:id="rId11"/>
    <p:sldId id="294" r:id="rId12"/>
    <p:sldId id="341" r:id="rId13"/>
    <p:sldId id="337" r:id="rId14"/>
    <p:sldId id="338" r:id="rId15"/>
    <p:sldId id="342" r:id="rId16"/>
    <p:sldId id="339" r:id="rId17"/>
    <p:sldId id="298" r:id="rId18"/>
    <p:sldId id="340" r:id="rId19"/>
    <p:sldId id="296" r:id="rId20"/>
    <p:sldId id="285" r:id="rId21"/>
    <p:sldId id="260" r:id="rId22"/>
  </p:sldIdLst>
  <p:sldSz cx="9144000" cy="6858000" type="screen4x3"/>
  <p:notesSz cx="6669088" cy="9872663"/>
  <p:custDataLst>
    <p:tags r:id="rId24"/>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
          <p15:clr>
            <a:srgbClr val="A4A3A4"/>
          </p15:clr>
        </p15:guide>
        <p15:guide id="2" orient="horz" pos="4163">
          <p15:clr>
            <a:srgbClr val="A4A3A4"/>
          </p15:clr>
        </p15:guide>
        <p15:guide id="3" orient="horz" pos="731">
          <p15:clr>
            <a:srgbClr val="A4A3A4"/>
          </p15:clr>
        </p15:guide>
        <p15:guide id="4" orient="horz" pos="799">
          <p15:clr>
            <a:srgbClr val="A4A3A4"/>
          </p15:clr>
        </p15:guide>
        <p15:guide id="5" orient="horz" pos="3775">
          <p15:clr>
            <a:srgbClr val="A4A3A4"/>
          </p15:clr>
        </p15:guide>
        <p15:guide id="6" pos="1447">
          <p15:clr>
            <a:srgbClr val="A4A3A4"/>
          </p15:clr>
        </p15:guide>
        <p15:guide id="7" pos="159">
          <p15:clr>
            <a:srgbClr val="A4A3A4"/>
          </p15:clr>
        </p15:guide>
        <p15:guide id="8" pos="5603">
          <p15:clr>
            <a:srgbClr val="A4A3A4"/>
          </p15:clr>
        </p15:guide>
        <p15:guide id="9" pos="4315">
          <p15:clr>
            <a:srgbClr val="A4A3A4"/>
          </p15:clr>
        </p15:guide>
        <p15:guide id="10" pos="4219">
          <p15:clr>
            <a:srgbClr val="A4A3A4"/>
          </p15:clr>
        </p15:guide>
        <p15:guide id="11" pos="2929">
          <p15:clr>
            <a:srgbClr val="A4A3A4"/>
          </p15:clr>
        </p15:guide>
        <p15:guide id="12" pos="2833">
          <p15:clr>
            <a:srgbClr val="A4A3A4"/>
          </p15:clr>
        </p15:guide>
        <p15:guide id="13" pos="15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8300"/>
    <a:srgbClr val="ED9C33"/>
    <a:srgbClr val="C4262E"/>
    <a:srgbClr val="000000"/>
    <a:srgbClr val="FECB00"/>
    <a:srgbClr val="F4C180"/>
    <a:srgbClr val="8B73A7"/>
    <a:srgbClr val="B6A7C8"/>
    <a:srgbClr val="DC7D82"/>
    <a:srgbClr val="988F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92" autoAdjust="0"/>
  </p:normalViewPr>
  <p:slideViewPr>
    <p:cSldViewPr snapToGrid="0" showGuides="1">
      <p:cViewPr varScale="1">
        <p:scale>
          <a:sx n="63" d="100"/>
          <a:sy n="63" d="100"/>
        </p:scale>
        <p:origin x="1380" y="44"/>
      </p:cViewPr>
      <p:guideLst>
        <p:guide orient="horz" pos="164"/>
        <p:guide orient="horz" pos="4163"/>
        <p:guide orient="horz" pos="731"/>
        <p:guide orient="horz" pos="799"/>
        <p:guide orient="horz" pos="3775"/>
        <p:guide pos="1447"/>
        <p:guide pos="159"/>
        <p:guide pos="5603"/>
        <p:guide pos="4315"/>
        <p:guide pos="4219"/>
        <p:guide pos="2929"/>
        <p:guide pos="2833"/>
        <p:guide pos="1544"/>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C00C5E0D-B76F-47A8-91B1-C71AD6BE59C3}" type="datetimeFigureOut">
              <a:rPr lang="en-GB" smtClean="0"/>
              <a:t>08/03/2018</a:t>
            </a:fld>
            <a:endParaRPr lang="en-GB" dirty="0"/>
          </a:p>
        </p:txBody>
      </p:sp>
      <p:sp>
        <p:nvSpPr>
          <p:cNvPr id="4" name="Slide Image Placeholder 3"/>
          <p:cNvSpPr>
            <a:spLocks noGrp="1" noRot="1" noChangeAspect="1"/>
          </p:cNvSpPr>
          <p:nvPr>
            <p:ph type="sldImg" idx="2"/>
          </p:nvPr>
        </p:nvSpPr>
        <p:spPr>
          <a:xfrm>
            <a:off x="865188" y="739775"/>
            <a:ext cx="4938712" cy="370363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AD2EC2AB-FD5C-4EF7-AF8D-FB95907AF3A4}" type="slidenum">
              <a:rPr lang="en-GB" smtClean="0"/>
              <a:t>‹#›</a:t>
            </a:fld>
            <a:endParaRPr lang="en-GB" dirty="0"/>
          </a:p>
        </p:txBody>
      </p:sp>
    </p:spTree>
    <p:extLst>
      <p:ext uri="{BB962C8B-B14F-4D97-AF65-F5344CB8AC3E}">
        <p14:creationId xmlns:p14="http://schemas.microsoft.com/office/powerpoint/2010/main" val="330487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a:t>
            </a:fld>
            <a:endParaRPr lang="en-GB" dirty="0"/>
          </a:p>
        </p:txBody>
      </p:sp>
    </p:spTree>
    <p:extLst>
      <p:ext uri="{BB962C8B-B14F-4D97-AF65-F5344CB8AC3E}">
        <p14:creationId xmlns:p14="http://schemas.microsoft.com/office/powerpoint/2010/main" val="776182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r>
              <a:rPr lang="en-GB" dirty="0"/>
              <a:t>The assessment methodology-</a:t>
            </a:r>
          </a:p>
          <a:p>
            <a:r>
              <a:rPr lang="en-GB" dirty="0"/>
              <a:t>Project characteristics e.g. megawatt overall capacity, range of turbines under consideration (megawatts),</a:t>
            </a:r>
            <a:r>
              <a:rPr lang="en-GB" baseline="0" dirty="0"/>
              <a:t> foundations (Mono piles, jackets, GBS), water depth range, distance to major port infrastructure, distance to electrical grid, met ocean climate, scour issues.</a:t>
            </a:r>
          </a:p>
          <a:p>
            <a:r>
              <a:rPr lang="en-GB" baseline="0" dirty="0"/>
              <a:t>Component sizes drive “landward” port infrastructure demands-turbine and foundation component weights and sizes, bearing pressures alongside quayside, haul route, storage. </a:t>
            </a:r>
          </a:p>
          <a:p>
            <a:r>
              <a:rPr lang="en-GB" baseline="0" dirty="0"/>
              <a:t>Installation strategy selection, drives vessel selection, and therefore “seaward” port demands-n.b. many installation strategy options for how any combination of turbine and foundation is installed – port infrastructure availability may drive installation strategy/vessel selection.</a:t>
            </a:r>
          </a:p>
          <a:p>
            <a:r>
              <a:rPr lang="en-GB" baseline="0" dirty="0"/>
              <a:t>Tabulate landward and seaward demands of each installation strategy.</a:t>
            </a:r>
          </a:p>
          <a:p>
            <a:r>
              <a:rPr lang="en-GB" baseline="0" dirty="0"/>
              <a:t>Establish the capacity of all suitable berths in all adjacent ports. </a:t>
            </a:r>
          </a:p>
          <a:p>
            <a:r>
              <a:rPr lang="en-GB" baseline="0" dirty="0"/>
              <a:t>Supply and demand… compare…</a:t>
            </a:r>
          </a:p>
          <a:p>
            <a:r>
              <a:rPr lang="en-GB" baseline="0" dirty="0"/>
              <a:t>- “demands” made upon ports by landward and seaward implications of each installation strategy, turbine, foundation triplet, with - supply of berths suitable to meet those demands.</a:t>
            </a:r>
          </a:p>
          <a:p>
            <a:r>
              <a:rPr lang="en-GB" baseline="0" dirty="0"/>
              <a:t>Shortlist best ports, and arrange visits</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10</a:t>
            </a:fld>
            <a:endParaRPr lang="en-GB" dirty="0"/>
          </a:p>
        </p:txBody>
      </p:sp>
    </p:spTree>
    <p:extLst>
      <p:ext uri="{BB962C8B-B14F-4D97-AF65-F5344CB8AC3E}">
        <p14:creationId xmlns:p14="http://schemas.microsoft.com/office/powerpoint/2010/main" val="1731454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r>
              <a:rPr lang="en-GB" dirty="0"/>
              <a:t>A number of generic vessels were selected, and there dimensions used as representative of each vessel class, to assess the water depth and beam</a:t>
            </a:r>
            <a:r>
              <a:rPr lang="en-GB" baseline="0" dirty="0"/>
              <a:t> requirements.</a:t>
            </a:r>
            <a:endParaRPr lang="en-GB" dirty="0"/>
          </a:p>
        </p:txBody>
      </p:sp>
      <p:sp>
        <p:nvSpPr>
          <p:cNvPr id="4" name="Slide Number Placeholder 3"/>
          <p:cNvSpPr>
            <a:spLocks noGrp="1"/>
          </p:cNvSpPr>
          <p:nvPr>
            <p:ph type="sldNum" sz="quarter" idx="10"/>
          </p:nvPr>
        </p:nvSpPr>
        <p:spPr/>
        <p:txBody>
          <a:bodyPr/>
          <a:lstStyle/>
          <a:p>
            <a:fld id="{0E8B7EC3-6790-4EA5-ADB8-88BDAD211216}" type="slidenum">
              <a:rPr lang="en-GB" smtClean="0"/>
              <a:pPr/>
              <a:t>11</a:t>
            </a:fld>
            <a:endParaRPr lang="en-GB" dirty="0"/>
          </a:p>
        </p:txBody>
      </p:sp>
    </p:spTree>
    <p:extLst>
      <p:ext uri="{BB962C8B-B14F-4D97-AF65-F5344CB8AC3E}">
        <p14:creationId xmlns:p14="http://schemas.microsoft.com/office/powerpoint/2010/main" val="561886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r>
              <a:rPr lang="en-GB" dirty="0"/>
              <a:t>Each installation strategy option required certain generic vessels.</a:t>
            </a:r>
            <a:r>
              <a:rPr lang="en-GB" baseline="0" dirty="0"/>
              <a:t> </a:t>
            </a:r>
          </a:p>
          <a:p>
            <a:r>
              <a:rPr lang="en-GB" baseline="0" dirty="0"/>
              <a:t>The maximum beam and draft of the largest vessel needed for each installation strategy was tabulated.</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12</a:t>
            </a:fld>
            <a:endParaRPr lang="en-GB" dirty="0"/>
          </a:p>
        </p:txBody>
      </p:sp>
    </p:spTree>
    <p:extLst>
      <p:ext uri="{BB962C8B-B14F-4D97-AF65-F5344CB8AC3E}">
        <p14:creationId xmlns:p14="http://schemas.microsoft.com/office/powerpoint/2010/main" val="1101161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r>
              <a:rPr lang="en-GB" dirty="0"/>
              <a:t>VPAR – Will the</a:t>
            </a:r>
            <a:r>
              <a:rPr lang="en-GB" baseline="0" dirty="0"/>
              <a:t> vessel fit in the port ? If Port is higher, and to the right of vessel – YES !</a:t>
            </a:r>
          </a:p>
          <a:p>
            <a:r>
              <a:rPr lang="en-GB" dirty="0"/>
              <a:t>A similar assessment procedure was adopted to screen whether particular berths in particular ports have the landward capability to accommodate the requirements of individual installation strategies.</a:t>
            </a:r>
          </a:p>
        </p:txBody>
      </p:sp>
      <p:sp>
        <p:nvSpPr>
          <p:cNvPr id="4" name="Slide Number Placeholder 3"/>
          <p:cNvSpPr>
            <a:spLocks noGrp="1"/>
          </p:cNvSpPr>
          <p:nvPr>
            <p:ph type="sldNum" sz="quarter" idx="10"/>
          </p:nvPr>
        </p:nvSpPr>
        <p:spPr/>
        <p:txBody>
          <a:bodyPr/>
          <a:lstStyle/>
          <a:p>
            <a:fld id="{AD2EC2AB-FD5C-4EF7-AF8D-FB95907AF3A4}" type="slidenum">
              <a:rPr lang="en-GB" smtClean="0"/>
              <a:t>13</a:t>
            </a:fld>
            <a:endParaRPr lang="en-GB" dirty="0"/>
          </a:p>
        </p:txBody>
      </p:sp>
    </p:spTree>
    <p:extLst>
      <p:ext uri="{BB962C8B-B14F-4D97-AF65-F5344CB8AC3E}">
        <p14:creationId xmlns:p14="http://schemas.microsoft.com/office/powerpoint/2010/main" val="130286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14</a:t>
            </a:fld>
            <a:endParaRPr lang="en-GB" dirty="0"/>
          </a:p>
        </p:txBody>
      </p:sp>
    </p:spTree>
    <p:extLst>
      <p:ext uri="{BB962C8B-B14F-4D97-AF65-F5344CB8AC3E}">
        <p14:creationId xmlns:p14="http://schemas.microsoft.com/office/powerpoint/2010/main" val="1393808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r>
              <a:rPr lang="en-GB" dirty="0"/>
              <a:t>After assessing their landward</a:t>
            </a:r>
            <a:r>
              <a:rPr lang="en-GB" baseline="0" dirty="0"/>
              <a:t> &amp; seaward capabilities the above ports were selected to fulfil various roles for particular development zones A to H as defined in the following slide.</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15</a:t>
            </a:fld>
            <a:endParaRPr lang="en-GB" dirty="0"/>
          </a:p>
        </p:txBody>
      </p:sp>
    </p:spTree>
    <p:extLst>
      <p:ext uri="{BB962C8B-B14F-4D97-AF65-F5344CB8AC3E}">
        <p14:creationId xmlns:p14="http://schemas.microsoft.com/office/powerpoint/2010/main" val="720917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16</a:t>
            </a:fld>
            <a:endParaRPr lang="en-GB" dirty="0"/>
          </a:p>
        </p:txBody>
      </p:sp>
    </p:spTree>
    <p:extLst>
      <p:ext uri="{BB962C8B-B14F-4D97-AF65-F5344CB8AC3E}">
        <p14:creationId xmlns:p14="http://schemas.microsoft.com/office/powerpoint/2010/main" val="1769670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17</a:t>
            </a:fld>
            <a:endParaRPr lang="en-GB" dirty="0"/>
          </a:p>
        </p:txBody>
      </p:sp>
    </p:spTree>
    <p:extLst>
      <p:ext uri="{BB962C8B-B14F-4D97-AF65-F5344CB8AC3E}">
        <p14:creationId xmlns:p14="http://schemas.microsoft.com/office/powerpoint/2010/main" val="1642786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18</a:t>
            </a:fld>
            <a:endParaRPr lang="en-GB" dirty="0"/>
          </a:p>
        </p:txBody>
      </p:sp>
    </p:spTree>
    <p:extLst>
      <p:ext uri="{BB962C8B-B14F-4D97-AF65-F5344CB8AC3E}">
        <p14:creationId xmlns:p14="http://schemas.microsoft.com/office/powerpoint/2010/main" val="1731454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19</a:t>
            </a:fld>
            <a:endParaRPr lang="en-GB" dirty="0"/>
          </a:p>
        </p:txBody>
      </p:sp>
    </p:spTree>
    <p:extLst>
      <p:ext uri="{BB962C8B-B14F-4D97-AF65-F5344CB8AC3E}">
        <p14:creationId xmlns:p14="http://schemas.microsoft.com/office/powerpoint/2010/main" val="1731454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2EC2AB-FD5C-4EF7-AF8D-FB95907AF3A4}" type="slidenum">
              <a:rPr lang="en-GB" smtClean="0"/>
              <a:t>2</a:t>
            </a:fld>
            <a:endParaRPr lang="en-GB" dirty="0"/>
          </a:p>
        </p:txBody>
      </p:sp>
    </p:spTree>
    <p:extLst>
      <p:ext uri="{BB962C8B-B14F-4D97-AF65-F5344CB8AC3E}">
        <p14:creationId xmlns:p14="http://schemas.microsoft.com/office/powerpoint/2010/main" val="1117207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20</a:t>
            </a:fld>
            <a:endParaRPr lang="en-GB" dirty="0"/>
          </a:p>
        </p:txBody>
      </p:sp>
    </p:spTree>
    <p:extLst>
      <p:ext uri="{BB962C8B-B14F-4D97-AF65-F5344CB8AC3E}">
        <p14:creationId xmlns:p14="http://schemas.microsoft.com/office/powerpoint/2010/main" val="880472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2EC2AB-FD5C-4EF7-AF8D-FB95907AF3A4}" type="slidenum">
              <a:rPr lang="en-GB" smtClean="0"/>
              <a:t>3</a:t>
            </a:fld>
            <a:endParaRPr lang="en-GB" dirty="0"/>
          </a:p>
        </p:txBody>
      </p:sp>
    </p:spTree>
    <p:extLst>
      <p:ext uri="{BB962C8B-B14F-4D97-AF65-F5344CB8AC3E}">
        <p14:creationId xmlns:p14="http://schemas.microsoft.com/office/powerpoint/2010/main" val="2851083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rPr>
              <a:t>Specifically the report delivers:</a:t>
            </a:r>
          </a:p>
          <a:p>
            <a:r>
              <a:rPr lang="en-GB" sz="1200" b="0" i="0" u="none" strike="noStrike" kern="1200" baseline="0" dirty="0">
                <a:solidFill>
                  <a:schemeClr val="tx1"/>
                </a:solidFill>
                <a:sym typeface="Wingdings" panose="05000000000000000000" pitchFamily="2" charset="2"/>
              </a:rPr>
              <a:t></a:t>
            </a:r>
            <a:r>
              <a:rPr lang="en-GB" sz="1200" b="0" i="0" u="none" strike="noStrike" kern="1200" baseline="0" dirty="0">
                <a:solidFill>
                  <a:schemeClr val="tx1"/>
                </a:solidFill>
              </a:rPr>
              <a:t> an overview of key supply chain elements required for offshore wind;</a:t>
            </a:r>
          </a:p>
          <a:p>
            <a:r>
              <a:rPr lang="en-GB" sz="1200" b="0" i="0" u="none" strike="noStrike" kern="1200" baseline="0" dirty="0">
                <a:solidFill>
                  <a:schemeClr val="tx1"/>
                </a:solidFill>
                <a:sym typeface="Wingdings" panose="05000000000000000000" pitchFamily="2" charset="2"/>
              </a:rPr>
              <a:t></a:t>
            </a:r>
            <a:r>
              <a:rPr lang="en-GB" sz="1200" b="0" i="0" u="none" strike="noStrike" kern="1200" baseline="0" dirty="0">
                <a:solidFill>
                  <a:schemeClr val="tx1"/>
                </a:solidFill>
              </a:rPr>
              <a:t> a high-level appraisal regarding the feasibility of local supply for key components in the medium and long term;</a:t>
            </a:r>
          </a:p>
          <a:p>
            <a:r>
              <a:rPr lang="en-GB" sz="1200" b="0" i="0" u="none" strike="noStrike" kern="1200" baseline="0" dirty="0">
                <a:solidFill>
                  <a:schemeClr val="tx1"/>
                </a:solidFill>
                <a:sym typeface="Wingdings" panose="05000000000000000000" pitchFamily="2" charset="2"/>
              </a:rPr>
              <a:t></a:t>
            </a:r>
            <a:r>
              <a:rPr lang="en-GB" sz="1200" b="0" i="0" u="none" strike="noStrike" kern="1200" baseline="0" dirty="0">
                <a:solidFill>
                  <a:schemeClr val="tx1"/>
                </a:solidFill>
              </a:rPr>
              <a:t> an overview of key infrastructure and logistical requirements for an offshore wind project during development,  fabrication, transportation, installation, operations and maintenance and decommissioning;</a:t>
            </a:r>
          </a:p>
          <a:p>
            <a:r>
              <a:rPr lang="en-GB" sz="1200" b="0" i="0" u="none" strike="noStrike" kern="1200" baseline="0" dirty="0">
                <a:solidFill>
                  <a:schemeClr val="tx1"/>
                </a:solidFill>
                <a:sym typeface="Wingdings" panose="05000000000000000000" pitchFamily="2" charset="2"/>
              </a:rPr>
              <a:t> </a:t>
            </a:r>
            <a:r>
              <a:rPr lang="en-GB" sz="1200" b="0" i="0" u="none" strike="noStrike" kern="1200" baseline="0" dirty="0">
                <a:solidFill>
                  <a:schemeClr val="tx1"/>
                </a:solidFill>
              </a:rPr>
              <a:t>an appraisal of suitability and readiness of India’s existing port infrastructure for offshore wind development.</a:t>
            </a:r>
          </a:p>
          <a:p>
            <a:endParaRPr lang="en-GB" sz="1200" b="0" i="0" u="none" strike="noStrike" kern="1200" baseline="0" dirty="0">
              <a:solidFill>
                <a:schemeClr val="tx1"/>
              </a:solidFill>
            </a:endParaRPr>
          </a:p>
          <a:p>
            <a:r>
              <a:rPr lang="en-GB" sz="1200" b="0" i="0" u="none" strike="noStrike" kern="1200" baseline="0" dirty="0">
                <a:solidFill>
                  <a:schemeClr val="tx1"/>
                </a:solidFill>
              </a:rPr>
              <a:t>The supply chain assessment identifies the extensive procurement list that would be required to develop a typical offshore wind farm. The specific supply chain requirements and considerations for major offshore wind project phases/packages (e.g. development, turbines, support structures, electrical elements, construction and O&amp;M) are </a:t>
            </a:r>
          </a:p>
          <a:p>
            <a:r>
              <a:rPr lang="en-GB" sz="1200" b="0" i="0" u="none" strike="noStrike" kern="1200" baseline="0" dirty="0">
                <a:solidFill>
                  <a:schemeClr val="tx1"/>
                </a:solidFill>
              </a:rPr>
              <a:t>further defined. The remainder of the assessment focuses on identifying key global players and providing a </a:t>
            </a:r>
          </a:p>
          <a:p>
            <a:r>
              <a:rPr lang="en-GB" sz="1200" b="0" i="0" u="none" strike="noStrike" kern="1200" baseline="0" dirty="0">
                <a:solidFill>
                  <a:schemeClr val="tx1"/>
                </a:solidFill>
              </a:rPr>
              <a:t>commentary on current and potential Indian suppliers that might have capability to enter the local market. Given the relative immaturity of the Indian market and the supply chain the local assessment is conducted at high-level and would need to be re-visited when specific projects are identified. </a:t>
            </a:r>
          </a:p>
          <a:p>
            <a:endParaRPr lang="en-GB" sz="1200" b="0" i="0" u="none" strike="noStrike" kern="1200" baseline="0" dirty="0">
              <a:solidFill>
                <a:schemeClr val="tx1"/>
              </a:solidFill>
            </a:endParaRPr>
          </a:p>
          <a:p>
            <a:r>
              <a:rPr lang="en-GB" sz="1200" b="0" i="0" u="none" strike="noStrike" kern="1200" baseline="0" dirty="0">
                <a:solidFill>
                  <a:schemeClr val="tx1"/>
                </a:solidFill>
              </a:rPr>
              <a:t>The port infrastructure and logistics assessment commences with an initial preparation phase where; estimated Indian project specifications (from the FOWIND Pre-feasibility reports), component specifications, vessel requirements and possible installation strategies are defined. Following this initial preparation phase the port screening phase is executed, which provides a desk-based study, considering the suitability of offshore wind ports in Gujarat and Tamil Nadu to supply the potential offshore wind project demand for construction and O&amp;M operations. The final stage provides a more detailed port readiness assessment which includes reports from site visits conducted at the most promising ports.</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4</a:t>
            </a:fld>
            <a:endParaRPr lang="en-GB" dirty="0"/>
          </a:p>
        </p:txBody>
      </p:sp>
    </p:spTree>
    <p:extLst>
      <p:ext uri="{BB962C8B-B14F-4D97-AF65-F5344CB8AC3E}">
        <p14:creationId xmlns:p14="http://schemas.microsoft.com/office/powerpoint/2010/main" val="2386645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r>
              <a:rPr lang="en-GB" dirty="0"/>
              <a:t>Classic photo of a monopile marshalling. Monopiles unpainted, laying down. Painted transition pieces with secondary steelwork standing upright. </a:t>
            </a:r>
          </a:p>
          <a:p>
            <a:r>
              <a:rPr lang="en-GB" dirty="0"/>
              <a:t>Monopile transportation by SPMT,</a:t>
            </a:r>
            <a:r>
              <a:rPr lang="en-GB" baseline="0" dirty="0"/>
              <a:t> transition piece transportation by heavy crawler crane, “pick and carry”. </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5</a:t>
            </a:fld>
            <a:endParaRPr lang="en-GB" dirty="0"/>
          </a:p>
        </p:txBody>
      </p:sp>
    </p:spTree>
    <p:extLst>
      <p:ext uri="{BB962C8B-B14F-4D97-AF65-F5344CB8AC3E}">
        <p14:creationId xmlns:p14="http://schemas.microsoft.com/office/powerpoint/2010/main" val="1731454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r>
              <a:rPr lang="en-GB" dirty="0"/>
              <a:t>In this report  we have adopted a “functional” port classification system. </a:t>
            </a:r>
          </a:p>
          <a:p>
            <a:r>
              <a:rPr lang="en-GB" dirty="0"/>
              <a:t>WTG encompasses nacelles, blades, towers-ideally co-located. </a:t>
            </a:r>
          </a:p>
          <a:p>
            <a:r>
              <a:rPr lang="en-GB" dirty="0"/>
              <a:t>WTG foundation-Mono piles, jackets, gravity base structure GBS. </a:t>
            </a:r>
          </a:p>
          <a:p>
            <a:r>
              <a:rPr lang="en-GB" dirty="0"/>
              <a:t>Offshore substation (mainly topside), and </a:t>
            </a:r>
          </a:p>
          <a:p>
            <a:r>
              <a:rPr lang="en-GB" dirty="0"/>
              <a:t>marshalling of the above components. </a:t>
            </a:r>
          </a:p>
          <a:p>
            <a:r>
              <a:rPr lang="en-GB" dirty="0"/>
              <a:t>Above will be permanent facilities – with long duration activity at the site – marshalling – transient activity during construction</a:t>
            </a:r>
            <a:r>
              <a:rPr lang="en-GB" baseline="0" dirty="0"/>
              <a:t> phase only</a:t>
            </a:r>
            <a:endParaRPr lang="en-GB" dirty="0"/>
          </a:p>
          <a:p>
            <a:r>
              <a:rPr lang="en-GB" dirty="0"/>
              <a:t>Operation and maintenance, lighter duty infrastructure, vital to be geographically close to OWF</a:t>
            </a:r>
          </a:p>
          <a:p>
            <a:endParaRPr lang="en-GB" dirty="0"/>
          </a:p>
          <a:p>
            <a:r>
              <a:rPr lang="en-GB" sz="1200" dirty="0"/>
              <a:t>It should be noted that an individual port estate may have the capability to handle more than one or even all of the above port operations. </a:t>
            </a:r>
          </a:p>
          <a:p>
            <a:r>
              <a:rPr lang="en-GB" sz="1200" dirty="0"/>
              <a:t>Nevertheless different operations and components have different handling and storage requirements and as such ports must be considered on a case by case basis. </a:t>
            </a:r>
            <a:endParaRPr lang="en-GB" sz="1200" dirty="0">
              <a:solidFill>
                <a:srgbClr val="333333"/>
              </a:solidFill>
            </a:endParaRPr>
          </a:p>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6</a:t>
            </a:fld>
            <a:endParaRPr lang="en-GB" dirty="0"/>
          </a:p>
        </p:txBody>
      </p:sp>
    </p:spTree>
    <p:extLst>
      <p:ext uri="{BB962C8B-B14F-4D97-AF65-F5344CB8AC3E}">
        <p14:creationId xmlns:p14="http://schemas.microsoft.com/office/powerpoint/2010/main" val="173145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r>
              <a:rPr lang="en-GB" dirty="0"/>
              <a:t>Long manufacturing buildings for turbine blades, and towers, nacelles final assembly requires more rectangular or square heavy duty workshops. Heavy duty quaysides with large storage areas, suitable for WTI V</a:t>
            </a:r>
            <a:r>
              <a:rPr lang="en-GB" baseline="0" dirty="0"/>
              <a:t>s to Jack up alongside, and load out components.</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7</a:t>
            </a:fld>
            <a:endParaRPr lang="en-GB" dirty="0"/>
          </a:p>
        </p:txBody>
      </p:sp>
    </p:spTree>
    <p:extLst>
      <p:ext uri="{BB962C8B-B14F-4D97-AF65-F5344CB8AC3E}">
        <p14:creationId xmlns:p14="http://schemas.microsoft.com/office/powerpoint/2010/main" val="2420330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r>
              <a:rPr lang="en-GB" dirty="0"/>
              <a:t>Monopiles require long low headroom workshops, with rails in the floor. Jackets’ final assembly requires high headroom workshops with approximately 100 m length, as do blast and paint shop(if these activities are carried out inside).</a:t>
            </a:r>
            <a:r>
              <a:rPr lang="en-GB" baseline="0" dirty="0"/>
              <a:t> </a:t>
            </a:r>
          </a:p>
          <a:p>
            <a:r>
              <a:rPr lang="en-GB" baseline="0" dirty="0"/>
              <a:t>Materials in tends to be delivery by cargo vessels. Foundations ALWAYS leave via water-borne craft. </a:t>
            </a:r>
          </a:p>
          <a:p>
            <a:r>
              <a:rPr lang="en-GB" baseline="0" dirty="0"/>
              <a:t>Load-out tends to be onto heavy lift cargo vessels (own cranes) or barges (needs onshore craneage), and quaysides needed to accommodate these vessel types.</a:t>
            </a:r>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GB" smtClean="0"/>
              <a:t>8</a:t>
            </a:fld>
            <a:endParaRPr lang="en-GB" dirty="0"/>
          </a:p>
        </p:txBody>
      </p:sp>
    </p:spTree>
    <p:extLst>
      <p:ext uri="{BB962C8B-B14F-4D97-AF65-F5344CB8AC3E}">
        <p14:creationId xmlns:p14="http://schemas.microsoft.com/office/powerpoint/2010/main" val="2277882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739775"/>
            <a:ext cx="4938712" cy="3703638"/>
          </a:xfrm>
        </p:spPr>
      </p:sp>
      <p:sp>
        <p:nvSpPr>
          <p:cNvPr id="3" name="Notes Placeholder 2"/>
          <p:cNvSpPr>
            <a:spLocks noGrp="1"/>
          </p:cNvSpPr>
          <p:nvPr>
            <p:ph type="body" idx="1"/>
          </p:nvPr>
        </p:nvSpPr>
        <p:spPr/>
        <p:txBody>
          <a:bodyPr/>
          <a:lstStyle/>
          <a:p>
            <a:r>
              <a:rPr lang="en-GB" dirty="0"/>
              <a:t>We previously saying monopole marshalling. Turbine marshalling requires vast areas potentially with pre-assembly of rotor stars for some turbine models.</a:t>
            </a:r>
          </a:p>
        </p:txBody>
      </p:sp>
      <p:sp>
        <p:nvSpPr>
          <p:cNvPr id="4" name="Slide Number Placeholder 3"/>
          <p:cNvSpPr>
            <a:spLocks noGrp="1"/>
          </p:cNvSpPr>
          <p:nvPr>
            <p:ph type="sldNum" sz="quarter" idx="10"/>
          </p:nvPr>
        </p:nvSpPr>
        <p:spPr/>
        <p:txBody>
          <a:bodyPr/>
          <a:lstStyle/>
          <a:p>
            <a:fld id="{AD2EC2AB-FD5C-4EF7-AF8D-FB95907AF3A4}" type="slidenum">
              <a:rPr lang="en-GB" smtClean="0"/>
              <a:t>9</a:t>
            </a:fld>
            <a:endParaRPr lang="en-GB" dirty="0"/>
          </a:p>
        </p:txBody>
      </p:sp>
    </p:spTree>
    <p:extLst>
      <p:ext uri="{BB962C8B-B14F-4D97-AF65-F5344CB8AC3E}">
        <p14:creationId xmlns:p14="http://schemas.microsoft.com/office/powerpoint/2010/main" val="1936302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
            <a:ext cx="9144000" cy="685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userDrawn="1"/>
        </p:nvSpPr>
        <p:spPr>
          <a:xfrm>
            <a:off x="0" y="1160465"/>
            <a:ext cx="8893175" cy="31178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50824" y="1641866"/>
            <a:ext cx="6445251" cy="666452"/>
          </a:xfrm>
        </p:spPr>
        <p:txBody>
          <a:bodyPr>
            <a:noAutofit/>
          </a:bodyPr>
          <a:lstStyle>
            <a:lvl1pPr>
              <a:lnSpc>
                <a:spcPct val="91000"/>
              </a:lnSpc>
              <a:defRPr sz="2200">
                <a:solidFill>
                  <a:schemeClr val="bg1"/>
                </a:solidFill>
              </a:defRPr>
            </a:lvl1pPr>
          </a:lstStyle>
          <a:p>
            <a:r>
              <a:rPr lang="en-GB" dirty="0"/>
              <a:t>Click to edit Master title style</a:t>
            </a:r>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1"/>
            <a:ext cx="8893175"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4204580"/>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8" y="6492750"/>
            <a:ext cx="2045659" cy="138499"/>
          </a:xfrm>
          <a:prstGeom prst="rect">
            <a:avLst/>
          </a:prstGeom>
          <a:noFill/>
        </p:spPr>
        <p:txBody>
          <a:bodyPr wrap="square" lIns="0" tIns="0" rIns="0" bIns="0" rtlCol="0">
            <a:spAutoFit/>
          </a:bodyPr>
          <a:lstStyle/>
          <a:p>
            <a:pPr algn="r"/>
            <a:r>
              <a:rPr lang="en-GB" sz="900" b="1" cap="all" baseline="0" noProof="1">
                <a:solidFill>
                  <a:schemeClr val="accent2"/>
                </a:solidFill>
              </a:rPr>
              <a:t>Safer, smarter, greener</a:t>
            </a:r>
          </a:p>
        </p:txBody>
      </p:sp>
      <p:sp>
        <p:nvSpPr>
          <p:cNvPr id="8" name="Date Placeholder 7"/>
          <p:cNvSpPr>
            <a:spLocks noGrp="1"/>
          </p:cNvSpPr>
          <p:nvPr>
            <p:ph type="dt" sz="half" idx="15"/>
          </p:nvPr>
        </p:nvSpPr>
        <p:spPr/>
        <p:txBody>
          <a:bodyPr/>
          <a:lstStyle>
            <a:lvl1pPr>
              <a:defRPr>
                <a:solidFill>
                  <a:schemeClr val="bg1"/>
                </a:solidFill>
              </a:defRPr>
            </a:lvl1pPr>
          </a:lstStyle>
          <a:p>
            <a:endParaRPr lang="en-GB" dirty="0"/>
          </a:p>
        </p:txBody>
      </p:sp>
      <p:sp>
        <p:nvSpPr>
          <p:cNvPr id="10" name="Footer Placeholder 9"/>
          <p:cNvSpPr>
            <a:spLocks noGrp="1"/>
          </p:cNvSpPr>
          <p:nvPr>
            <p:ph type="ftr" sz="quarter" idx="16"/>
          </p:nvPr>
        </p:nvSpPr>
        <p:spPr/>
        <p:txBody>
          <a:bodyPr/>
          <a:lstStyle/>
          <a:p>
            <a:endParaRPr lang="en-GB" dirty="0"/>
          </a:p>
        </p:txBody>
      </p:sp>
      <p:sp>
        <p:nvSpPr>
          <p:cNvPr id="11" name="Slide Number Placeholder 10"/>
          <p:cNvSpPr>
            <a:spLocks noGrp="1"/>
          </p:cNvSpPr>
          <p:nvPr>
            <p:ph type="sldNum" sz="quarter" idx="17"/>
          </p:nvPr>
        </p:nvSpPr>
        <p:spPr/>
        <p:txBody>
          <a:bodyPr/>
          <a:lstStyle/>
          <a:p>
            <a:fld id="{5BA07366-CB75-4AA8-9E5B-928B849F427C}" type="slidenum">
              <a:rPr lang="en-GB" smtClean="0"/>
              <a:pPr/>
              <a:t>‹#›</a:t>
            </a:fld>
            <a:endParaRPr lang="en-GB" dirty="0"/>
          </a:p>
        </p:txBody>
      </p:sp>
      <p:sp>
        <p:nvSpPr>
          <p:cNvPr id="23" name="TextBox 22"/>
          <p:cNvSpPr txBox="1"/>
          <p:nvPr userDrawn="1"/>
        </p:nvSpPr>
        <p:spPr>
          <a:xfrm>
            <a:off x="491057" y="6517926"/>
            <a:ext cx="732573" cy="107722"/>
          </a:xfrm>
          <a:prstGeom prst="rect">
            <a:avLst/>
          </a:prstGeom>
          <a:noFill/>
        </p:spPr>
        <p:txBody>
          <a:bodyPr wrap="none" lIns="0" tIns="0" rIns="0" bIns="0" rtlCol="0">
            <a:spAutoFit/>
          </a:bodyPr>
          <a:lstStyle/>
          <a:p>
            <a:r>
              <a:rPr lang="en-GB" sz="700" noProof="0" dirty="0">
                <a:solidFill>
                  <a:schemeClr val="tx1"/>
                </a:solidFill>
              </a:rPr>
              <a:t>DNV GL © 2016</a:t>
            </a:r>
          </a:p>
        </p:txBody>
      </p:sp>
      <p:sp>
        <p:nvSpPr>
          <p:cNvPr id="21" name="SD_FLD_DocumentNumber"/>
          <p:cNvSpPr txBox="1">
            <a:spLocks noChangeArrowheads="1"/>
          </p:cNvSpPr>
          <p:nvPr userDrawn="1"/>
        </p:nvSpPr>
        <p:spPr bwMode="auto">
          <a:xfrm>
            <a:off x="1691680" y="6517699"/>
            <a:ext cx="2805707" cy="17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dirty="0">
              <a:solidFill>
                <a:srgbClr val="000000"/>
              </a:solidFill>
              <a:ea typeface="ＭＳ Ｐゴシック" charset="-128"/>
              <a:cs typeface="Arial" charset="0"/>
            </a:endParaRPr>
          </a:p>
        </p:txBody>
      </p:sp>
      <p:sp>
        <p:nvSpPr>
          <p:cNvPr id="27" name="SD_FLD_DocumentDate"/>
          <p:cNvSpPr/>
          <p:nvPr userDrawn="1"/>
        </p:nvSpPr>
        <p:spPr>
          <a:xfrm>
            <a:off x="249521" y="3862800"/>
            <a:ext cx="6446555" cy="33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lvl="0" indent="0" algn="l" defTabSz="914400" rtl="0" eaLnBrk="1" latinLnBrk="0" hangingPunct="1">
              <a:lnSpc>
                <a:spcPct val="114000"/>
              </a:lnSpc>
              <a:spcBef>
                <a:spcPts val="600"/>
              </a:spcBef>
              <a:buClr>
                <a:srgbClr val="3F9C35"/>
              </a:buClr>
              <a:buFont typeface="Wingdings 2" pitchFamily="18" charset="2"/>
              <a:buNone/>
            </a:pPr>
            <a:r>
              <a:rPr lang="en-GB" sz="1600" b="0" kern="1200">
                <a:solidFill>
                  <a:schemeClr val="tx2"/>
                </a:solidFill>
                <a:latin typeface="+mn-lt"/>
                <a:ea typeface="+mn-ea"/>
                <a:cs typeface="+mn-cs"/>
              </a:rPr>
              <a:t>08 March 2018</a:t>
            </a:r>
            <a:endParaRPr lang="en-GB" sz="1600" b="0" kern="1200" dirty="0">
              <a:solidFill>
                <a:schemeClr val="tx2"/>
              </a:solidFill>
              <a:latin typeface="+mn-lt"/>
              <a:ea typeface="+mn-ea"/>
              <a:cs typeface="+mn-cs"/>
            </a:endParaRPr>
          </a:p>
        </p:txBody>
      </p:sp>
      <p:sp>
        <p:nvSpPr>
          <p:cNvPr id="28" name="SD_FLD_Author"/>
          <p:cNvSpPr txBox="1">
            <a:spLocks noChangeArrowheads="1"/>
          </p:cNvSpPr>
          <p:nvPr userDrawn="1"/>
        </p:nvSpPr>
        <p:spPr bwMode="auto">
          <a:xfrm>
            <a:off x="250823" y="3574800"/>
            <a:ext cx="6445252" cy="2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marL="0" indent="0" algn="l" defTabSz="914400" rtl="0" eaLnBrk="1" latinLnBrk="0" hangingPunct="1">
              <a:lnSpc>
                <a:spcPct val="114000"/>
              </a:lnSpc>
              <a:spcBef>
                <a:spcPts val="600"/>
              </a:spcBef>
              <a:buClr>
                <a:srgbClr val="3F9C35"/>
              </a:buClr>
              <a:buFont typeface="Wingdings 2" pitchFamily="18" charset="2"/>
              <a:buNone/>
            </a:pPr>
            <a:r>
              <a:rPr lang="en-GB" altLang="ja-JP" sz="1600" b="1" kern="1200" baseline="0">
                <a:solidFill>
                  <a:schemeClr val="tx2"/>
                </a:solidFill>
                <a:latin typeface="+mn-lt"/>
                <a:ea typeface="+mn-ea"/>
                <a:cs typeface="+mn-cs"/>
              </a:rPr>
              <a:t>Chris Garrett</a:t>
            </a:r>
            <a:endParaRPr lang="en-GB" altLang="ja-JP" sz="1600" b="1" kern="1200" baseline="0" dirty="0">
              <a:solidFill>
                <a:schemeClr val="tx2"/>
              </a:solidFill>
              <a:latin typeface="+mn-lt"/>
              <a:ea typeface="+mn-ea"/>
              <a:cs typeface="+mn-cs"/>
            </a:endParaRPr>
          </a:p>
        </p:txBody>
      </p:sp>
      <p:sp>
        <p:nvSpPr>
          <p:cNvPr id="22" name="SD_FLD_BusinessAreaName"/>
          <p:cNvSpPr/>
          <p:nvPr userDrawn="1"/>
        </p:nvSpPr>
        <p:spPr>
          <a:xfrm>
            <a:off x="250823" y="1396802"/>
            <a:ext cx="6445252" cy="2161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l" defTabSz="914400" rtl="0" eaLnBrk="1" latinLnBrk="0" hangingPunct="1">
              <a:lnSpc>
                <a:spcPct val="113000"/>
              </a:lnSpc>
              <a:spcBef>
                <a:spcPts val="600"/>
              </a:spcBef>
            </a:pPr>
            <a:r>
              <a:rPr lang="en-GB" sz="1200" b="1" kern="1200" cap="all" baseline="0">
                <a:solidFill>
                  <a:schemeClr val="bg1"/>
                </a:solidFill>
                <a:latin typeface="+mn-lt"/>
                <a:ea typeface="+mn-ea"/>
                <a:cs typeface="+mn-cs"/>
              </a:rPr>
              <a:t>Energy</a:t>
            </a:r>
            <a:endParaRPr lang="en-GB" sz="1200" b="1" kern="1200" cap="all" baseline="0" dirty="0">
              <a:solidFill>
                <a:schemeClr val="bg1"/>
              </a:solidFill>
              <a:latin typeface="+mn-lt"/>
              <a:ea typeface="+mn-ea"/>
              <a:cs typeface="+mn-cs"/>
            </a:endParaRPr>
          </a:p>
        </p:txBody>
      </p:sp>
      <p:sp>
        <p:nvSpPr>
          <p:cNvPr id="26" name="Subtitle 2"/>
          <p:cNvSpPr>
            <a:spLocks noGrp="1"/>
          </p:cNvSpPr>
          <p:nvPr>
            <p:ph type="subTitle" idx="1"/>
          </p:nvPr>
        </p:nvSpPr>
        <p:spPr>
          <a:xfrm>
            <a:off x="250824" y="2420888"/>
            <a:ext cx="6445251" cy="648072"/>
          </a:xfrm>
        </p:spPr>
        <p:txBody>
          <a:bodyPr/>
          <a:lstStyle>
            <a:lvl1pPr marL="0" indent="0" algn="l" defTabSz="914400" rtl="0" eaLnBrk="1" latinLnBrk="0" hangingPunct="1">
              <a:buNone/>
              <a:defRPr lang="en-US" sz="1600" b="1"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Tree>
    <p:extLst>
      <p:ext uri="{BB962C8B-B14F-4D97-AF65-F5344CB8AC3E}">
        <p14:creationId xmlns:p14="http://schemas.microsoft.com/office/powerpoint/2010/main" val="344539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sz="half" idx="1"/>
          </p:nvPr>
        </p:nvSpPr>
        <p:spPr>
          <a:xfrm>
            <a:off x="250824" y="1270802"/>
            <a:ext cx="4244976" cy="4722013"/>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dirty="0"/>
          </a:p>
        </p:txBody>
      </p:sp>
      <p:sp>
        <p:nvSpPr>
          <p:cNvPr id="10" name="Picture Placeholder 9"/>
          <p:cNvSpPr>
            <a:spLocks noGrp="1"/>
          </p:cNvSpPr>
          <p:nvPr>
            <p:ph type="pic" sz="quarter" idx="13"/>
          </p:nvPr>
        </p:nvSpPr>
        <p:spPr>
          <a:xfrm>
            <a:off x="4649789" y="1325770"/>
            <a:ext cx="4242692" cy="4667044"/>
          </a:xfrm>
          <a:solidFill>
            <a:schemeClr val="bg2">
              <a:lumMod val="40000"/>
              <a:lumOff val="60000"/>
            </a:schemeClr>
          </a:solidFill>
        </p:spPr>
        <p:txBody>
          <a:bodyPr/>
          <a:lstStyle>
            <a:lvl1pPr marL="0" indent="0" algn="ctr">
              <a:buNone/>
              <a:defRPr b="0"/>
            </a:lvl1pPr>
          </a:lstStyle>
          <a:p>
            <a:r>
              <a:rPr lang="en-GB" dirty="0"/>
              <a:t>Click icon to add picture</a:t>
            </a:r>
          </a:p>
        </p:txBody>
      </p:sp>
    </p:spTree>
    <p:extLst>
      <p:ext uri="{BB962C8B-B14F-4D97-AF65-F5344CB8AC3E}">
        <p14:creationId xmlns:p14="http://schemas.microsoft.com/office/powerpoint/2010/main" val="4118495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5BA07366-CB75-4AA8-9E5B-928B849F427C}" type="slidenum">
              <a:rPr lang="en-GB" noProof="0" smtClean="0"/>
              <a:pPr/>
              <a:t>‹#›</a:t>
            </a:fld>
            <a:endParaRPr lang="en-GB" noProof="0" dirty="0"/>
          </a:p>
        </p:txBody>
      </p:sp>
      <p:sp>
        <p:nvSpPr>
          <p:cNvPr id="10" name="Text Placeholder 9"/>
          <p:cNvSpPr>
            <a:spLocks noGrp="1"/>
          </p:cNvSpPr>
          <p:nvPr>
            <p:ph type="body" sz="quarter" idx="14"/>
          </p:nvPr>
        </p:nvSpPr>
        <p:spPr>
          <a:xfrm>
            <a:off x="247950" y="5678683"/>
            <a:ext cx="8644531" cy="337924"/>
          </a:xfrm>
        </p:spPr>
        <p:txBody>
          <a:bodyPr>
            <a:noAutofit/>
          </a:bodyPr>
          <a:lstStyle>
            <a:lvl1pPr marL="0" indent="0">
              <a:lnSpc>
                <a:spcPct val="100000"/>
              </a:lnSpc>
              <a:spcBef>
                <a:spcPts val="0"/>
              </a:spcBef>
              <a:buNone/>
              <a:defRPr sz="1100" b="1"/>
            </a:lvl1pPr>
          </a:lstStyle>
          <a:p>
            <a:pPr lvl="0"/>
            <a:r>
              <a:rPr lang="en-GB" dirty="0"/>
              <a:t>Click to edit Master text styles</a:t>
            </a:r>
          </a:p>
        </p:txBody>
      </p:sp>
      <p:sp>
        <p:nvSpPr>
          <p:cNvPr id="12" name="Picture Placeholder 8"/>
          <p:cNvSpPr>
            <a:spLocks noGrp="1"/>
          </p:cNvSpPr>
          <p:nvPr>
            <p:ph type="pic" sz="quarter" idx="13"/>
          </p:nvPr>
        </p:nvSpPr>
        <p:spPr>
          <a:xfrm>
            <a:off x="0" y="943200"/>
            <a:ext cx="8892000" cy="4679931"/>
          </a:xfrm>
          <a:solidFill>
            <a:schemeClr val="bg2">
              <a:lumMod val="40000"/>
              <a:lumOff val="60000"/>
            </a:schemeClr>
          </a:solidFill>
        </p:spPr>
        <p:txBody>
          <a:bodyPr/>
          <a:lstStyle>
            <a:lvl1pPr marL="0" indent="0" algn="ctr">
              <a:buNone/>
              <a:defRPr b="0"/>
            </a:lvl1pPr>
          </a:lstStyle>
          <a:p>
            <a:r>
              <a:rPr lang="en-GB" dirty="0"/>
              <a:t>Click icon to add picture</a:t>
            </a:r>
          </a:p>
        </p:txBody>
      </p:sp>
      <p:sp>
        <p:nvSpPr>
          <p:cNvPr id="13" name="Table Placeholder 11"/>
          <p:cNvSpPr>
            <a:spLocks noGrp="1"/>
          </p:cNvSpPr>
          <p:nvPr>
            <p:ph type="tbl" sz="quarter" idx="15"/>
          </p:nvPr>
        </p:nvSpPr>
        <p:spPr>
          <a:xfrm>
            <a:off x="0" y="5537489"/>
            <a:ext cx="8892000" cy="21591"/>
          </a:xfrm>
          <a:solidFill>
            <a:schemeClr val="bg1"/>
          </a:solidFill>
        </p:spPr>
        <p:txBody>
          <a:bodyPr>
            <a:normAutofit/>
          </a:bodyPr>
          <a:lstStyle>
            <a:lvl1pPr>
              <a:defRPr sz="100">
                <a:solidFill>
                  <a:schemeClr val="bg1"/>
                </a:solidFill>
              </a:defRPr>
            </a:lvl1pPr>
          </a:lstStyle>
          <a:p>
            <a:r>
              <a:rPr lang="en-GB" dirty="0"/>
              <a:t>Click icon to add table</a:t>
            </a:r>
          </a:p>
        </p:txBody>
      </p:sp>
    </p:spTree>
    <p:extLst>
      <p:ext uri="{BB962C8B-B14F-4D97-AF65-F5344CB8AC3E}">
        <p14:creationId xmlns:p14="http://schemas.microsoft.com/office/powerpoint/2010/main" val="3309342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Date Placeholder 2"/>
          <p:cNvSpPr>
            <a:spLocks noGrp="1"/>
          </p:cNvSpPr>
          <p:nvPr>
            <p:ph type="dt" sz="half" idx="10"/>
          </p:nvPr>
        </p:nvSpPr>
        <p:spPr/>
        <p:txBody>
          <a:bodyPr/>
          <a:lstStyle/>
          <a:p>
            <a:endParaRPr lang="en-GB" dirty="0"/>
          </a:p>
        </p:txBody>
      </p:sp>
      <p:sp>
        <p:nvSpPr>
          <p:cNvPr id="5" name="Slide Number Placeholder 4"/>
          <p:cNvSpPr>
            <a:spLocks noGrp="1"/>
          </p:cNvSpPr>
          <p:nvPr>
            <p:ph type="sldNum" sz="quarter" idx="12"/>
          </p:nvPr>
        </p:nvSpPr>
        <p:spPr/>
        <p:txBody>
          <a:bodyPr/>
          <a:lstStyle/>
          <a:p>
            <a:fld id="{5BA07366-CB75-4AA8-9E5B-928B849F427C}" type="slidenum">
              <a:rPr lang="en-GB" smtClean="0"/>
              <a:t>‹#›</a:t>
            </a:fld>
            <a:endParaRPr lang="en-GB" dirty="0"/>
          </a:p>
        </p:txBody>
      </p:sp>
    </p:spTree>
    <p:extLst>
      <p:ext uri="{BB962C8B-B14F-4D97-AF65-F5344CB8AC3E}">
        <p14:creationId xmlns:p14="http://schemas.microsoft.com/office/powerpoint/2010/main" val="184571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9144000" cy="685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p:cNvSpPr>
            <a:spLocks noGrp="1"/>
          </p:cNvSpPr>
          <p:nvPr>
            <p:ph type="dt" sz="half" idx="10"/>
          </p:nvPr>
        </p:nvSpPr>
        <p:spPr/>
        <p:txBody>
          <a:bodyPr/>
          <a:lstStyle>
            <a:lvl1pPr>
              <a:defRPr>
                <a:solidFill>
                  <a:schemeClr val="bg1"/>
                </a:solidFill>
              </a:defRPr>
            </a:lvl1pPr>
          </a:lstStyle>
          <a:p>
            <a:endParaRPr lang="en-GB" dirty="0"/>
          </a:p>
        </p:txBody>
      </p:sp>
      <p:sp>
        <p:nvSpPr>
          <p:cNvPr id="3" name="Footer Placeholder 2"/>
          <p:cNvSpPr>
            <a:spLocks noGrp="1"/>
          </p:cNvSpPr>
          <p:nvPr>
            <p:ph type="ftr" sz="quarter" idx="11"/>
          </p:nvPr>
        </p:nvSpPr>
        <p:spPr>
          <a:xfrm>
            <a:off x="4497391" y="6537525"/>
            <a:ext cx="4246563" cy="160319"/>
          </a:xfrm>
        </p:spPr>
        <p:txBody>
          <a:bodyPr/>
          <a:lstStyle>
            <a:lvl1pPr>
              <a:defRPr>
                <a:solidFill>
                  <a:schemeClr val="bg1"/>
                </a:solidFill>
              </a:defRPr>
            </a:lvl1pPr>
          </a:lstStyle>
          <a:p>
            <a:endParaRPr lang="en-GB" dirty="0"/>
          </a:p>
        </p:txBody>
      </p:sp>
      <p:sp>
        <p:nvSpPr>
          <p:cNvPr id="4" name="Slide Number Placeholder 3"/>
          <p:cNvSpPr>
            <a:spLocks noGrp="1"/>
          </p:cNvSpPr>
          <p:nvPr>
            <p:ph type="sldNum" sz="quarter" idx="12"/>
          </p:nvPr>
        </p:nvSpPr>
        <p:spPr/>
        <p:txBody>
          <a:bodyPr/>
          <a:lstStyle/>
          <a:p>
            <a:fld id="{5BA07366-CB75-4AA8-9E5B-928B849F427C}" type="slidenum">
              <a:rPr lang="en-GB" smtClean="0"/>
              <a:t>‹#›</a:t>
            </a:fld>
            <a:endParaRPr lang="en-GB" dirty="0"/>
          </a:p>
        </p:txBody>
      </p:sp>
      <p:sp>
        <p:nvSpPr>
          <p:cNvPr id="7" name="SD_FLD_Draft" hidden="1"/>
          <p:cNvSpPr txBox="1">
            <a:spLocks noChangeArrowheads="1"/>
          </p:cNvSpPr>
          <p:nvPr userDrawn="1"/>
        </p:nvSpPr>
        <p:spPr bwMode="auto">
          <a:xfrm>
            <a:off x="3811589"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r>
              <a:rPr lang="en-GB" altLang="ja-JP" sz="1600" b="0" cap="all" baseline="0" dirty="0">
                <a:solidFill>
                  <a:srgbClr val="C4262E"/>
                </a:solidFill>
                <a:ea typeface="ＭＳ Ｐゴシック" charset="-128"/>
                <a:cs typeface="Arial" charset="0"/>
              </a:rPr>
              <a:t>Draft</a:t>
            </a:r>
          </a:p>
        </p:txBody>
      </p:sp>
      <p:sp>
        <p:nvSpPr>
          <p:cNvPr id="8" name="SD_FLD_Confidentiality"/>
          <p:cNvSpPr/>
          <p:nvPr userDrawn="1"/>
        </p:nvSpPr>
        <p:spPr>
          <a:xfrm>
            <a:off x="250823" y="6112091"/>
            <a:ext cx="2845013" cy="1603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l" defTabSz="914400" rtl="0" eaLnBrk="1" latinLnBrk="0" hangingPunct="1">
              <a:lnSpc>
                <a:spcPct val="113000"/>
              </a:lnSpc>
              <a:spcBef>
                <a:spcPts val="600"/>
              </a:spcBef>
            </a:pPr>
            <a:endParaRPr lang="en-GB" sz="750" b="1" kern="1200" dirty="0">
              <a:solidFill>
                <a:srgbClr val="000000"/>
              </a:solidFill>
              <a:latin typeface="+mn-lt"/>
              <a:ea typeface="+mn-ea"/>
              <a:cs typeface="+mn-cs"/>
            </a:endParaRPr>
          </a:p>
        </p:txBody>
      </p:sp>
    </p:spTree>
    <p:extLst>
      <p:ext uri="{BB962C8B-B14F-4D97-AF65-F5344CB8AC3E}">
        <p14:creationId xmlns:p14="http://schemas.microsoft.com/office/powerpoint/2010/main" val="3069914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Rectangle 5"/>
          <p:cNvSpPr/>
          <p:nvPr userDrawn="1"/>
        </p:nvSpPr>
        <p:spPr>
          <a:xfrm>
            <a:off x="0" y="260350"/>
            <a:ext cx="8893175" cy="31612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250826" y="1262574"/>
            <a:ext cx="8425631" cy="1304415"/>
          </a:xfrm>
        </p:spPr>
        <p:txBody>
          <a:bodyPr anchor="t" anchorCtr="0">
            <a:noAutofit/>
          </a:bodyPr>
          <a:lstStyle>
            <a:lvl1pPr>
              <a:defRPr sz="2400">
                <a:solidFill>
                  <a:schemeClr val="bg1"/>
                </a:solidFill>
              </a:defRPr>
            </a:lvl1pPr>
          </a:lstStyle>
          <a:p>
            <a:r>
              <a:rPr lang="en-GB" dirty="0"/>
              <a:t>Click to edit Master title style</a:t>
            </a:r>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5BA07366-CB75-4AA8-9E5B-928B849F427C}" type="slidenum">
              <a:rPr lang="en-GB" noProof="0" smtClean="0"/>
              <a:pPr/>
              <a:t>‹#›</a:t>
            </a:fld>
            <a:endParaRPr lang="en-GB" noProof="0" dirty="0"/>
          </a:p>
        </p:txBody>
      </p:sp>
      <p:cxnSp>
        <p:nvCxnSpPr>
          <p:cNvPr id="7" name="Straight Connector 6"/>
          <p:cNvCxnSpPr/>
          <p:nvPr userDrawn="1"/>
        </p:nvCxnSpPr>
        <p:spPr>
          <a:xfrm>
            <a:off x="-3601" y="3343880"/>
            <a:ext cx="8895600"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250826" y="3518053"/>
            <a:ext cx="4246563" cy="216024"/>
          </a:xfrm>
        </p:spPr>
        <p:txBody>
          <a:bodyPr anchor="b" anchorCtr="0">
            <a:noAutofit/>
          </a:bodyPr>
          <a:lstStyle>
            <a:lvl1pPr marL="0" indent="0">
              <a:lnSpc>
                <a:spcPct val="100000"/>
              </a:lnSpc>
              <a:buNone/>
              <a:defRPr sz="1200" b="1">
                <a:solidFill>
                  <a:schemeClr val="tx1"/>
                </a:solidFill>
              </a:defRPr>
            </a:lvl1pPr>
          </a:lstStyle>
          <a:p>
            <a:pPr lvl="0"/>
            <a:r>
              <a:rPr lang="en-GB" dirty="0"/>
              <a:t>Click to edit Master text styles</a:t>
            </a:r>
          </a:p>
        </p:txBody>
      </p:sp>
      <p:sp>
        <p:nvSpPr>
          <p:cNvPr id="11" name="Text Placeholder 9"/>
          <p:cNvSpPr>
            <a:spLocks noGrp="1"/>
          </p:cNvSpPr>
          <p:nvPr>
            <p:ph type="body" sz="quarter" idx="14" hasCustomPrompt="1"/>
          </p:nvPr>
        </p:nvSpPr>
        <p:spPr>
          <a:xfrm>
            <a:off x="250826" y="3752841"/>
            <a:ext cx="4246563" cy="204873"/>
          </a:xfrm>
        </p:spPr>
        <p:txBody>
          <a:bodyPr anchor="t" anchorCtr="0">
            <a:noAutofit/>
          </a:bodyPr>
          <a:lstStyle>
            <a:lvl1pPr marL="0" indent="0">
              <a:lnSpc>
                <a:spcPct val="100000"/>
              </a:lnSpc>
              <a:buNone/>
              <a:defRPr sz="1200" b="0">
                <a:solidFill>
                  <a:schemeClr val="tx1"/>
                </a:solidFill>
              </a:defRPr>
            </a:lvl1pPr>
          </a:lstStyle>
          <a:p>
            <a:pPr lvl="0"/>
            <a:r>
              <a:rPr lang="en-GB" dirty="0"/>
              <a:t>Insert Email address</a:t>
            </a:r>
          </a:p>
        </p:txBody>
      </p:sp>
      <p:sp>
        <p:nvSpPr>
          <p:cNvPr id="12" name="Text Placeholder 9"/>
          <p:cNvSpPr>
            <a:spLocks noGrp="1"/>
          </p:cNvSpPr>
          <p:nvPr>
            <p:ph type="body" sz="quarter" idx="15" hasCustomPrompt="1"/>
          </p:nvPr>
        </p:nvSpPr>
        <p:spPr>
          <a:xfrm>
            <a:off x="250826" y="3957711"/>
            <a:ext cx="4246563" cy="320603"/>
          </a:xfrm>
        </p:spPr>
        <p:txBody>
          <a:bodyPr anchor="t" anchorCtr="0">
            <a:noAutofit/>
          </a:bodyPr>
          <a:lstStyle>
            <a:lvl1pPr marL="0" indent="0">
              <a:lnSpc>
                <a:spcPct val="100000"/>
              </a:lnSpc>
              <a:buNone/>
              <a:defRPr sz="1200" b="0">
                <a:solidFill>
                  <a:schemeClr val="tx1"/>
                </a:solidFill>
              </a:defRPr>
            </a:lvl1pPr>
          </a:lstStyle>
          <a:p>
            <a:pPr lvl="0"/>
            <a:r>
              <a:rPr lang="en-GB" dirty="0"/>
              <a:t>Insert Telephone number</a:t>
            </a:r>
          </a:p>
        </p:txBody>
      </p:sp>
      <p:sp>
        <p:nvSpPr>
          <p:cNvPr id="13" name="TextBox 12"/>
          <p:cNvSpPr txBox="1"/>
          <p:nvPr userDrawn="1"/>
        </p:nvSpPr>
        <p:spPr>
          <a:xfrm>
            <a:off x="250825" y="5769264"/>
            <a:ext cx="2045659" cy="138499"/>
          </a:xfrm>
          <a:prstGeom prst="rect">
            <a:avLst/>
          </a:prstGeom>
          <a:noFill/>
        </p:spPr>
        <p:txBody>
          <a:bodyPr wrap="square" lIns="0" tIns="0" rIns="0" bIns="0" rtlCol="0">
            <a:spAutoFit/>
          </a:bodyPr>
          <a:lstStyle/>
          <a:p>
            <a:pPr algn="l"/>
            <a:r>
              <a:rPr lang="en-GB" sz="900" b="1" cap="all" baseline="0" noProof="1">
                <a:solidFill>
                  <a:schemeClr val="accent2"/>
                </a:solidFill>
              </a:rPr>
              <a:t>Safer, smarter, greener</a:t>
            </a:r>
          </a:p>
        </p:txBody>
      </p:sp>
      <p:sp>
        <p:nvSpPr>
          <p:cNvPr id="14" name="TextBox 13"/>
          <p:cNvSpPr txBox="1"/>
          <p:nvPr userDrawn="1"/>
        </p:nvSpPr>
        <p:spPr>
          <a:xfrm>
            <a:off x="249664" y="4967444"/>
            <a:ext cx="2045659" cy="184666"/>
          </a:xfrm>
          <a:prstGeom prst="rect">
            <a:avLst/>
          </a:prstGeom>
          <a:noFill/>
        </p:spPr>
        <p:txBody>
          <a:bodyPr wrap="square" lIns="0" tIns="0" rIns="0" bIns="0" rtlCol="0">
            <a:spAutoFit/>
          </a:bodyPr>
          <a:lstStyle/>
          <a:p>
            <a:pPr algn="l"/>
            <a:r>
              <a:rPr lang="en-GB" sz="1200" b="1" cap="none" baseline="0" noProof="1">
                <a:solidFill>
                  <a:schemeClr val="tx1"/>
                </a:solidFill>
              </a:rPr>
              <a:t>www.dnvgl.com</a:t>
            </a:r>
          </a:p>
        </p:txBody>
      </p:sp>
    </p:spTree>
    <p:extLst>
      <p:ext uri="{BB962C8B-B14F-4D97-AF65-F5344CB8AC3E}">
        <p14:creationId xmlns:p14="http://schemas.microsoft.com/office/powerpoint/2010/main" val="3814879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5" name="Slide Number Placeholder 4"/>
          <p:cNvSpPr>
            <a:spLocks noGrp="1"/>
          </p:cNvSpPr>
          <p:nvPr>
            <p:ph type="sldNum" sz="quarter" idx="12"/>
          </p:nvPr>
        </p:nvSpPr>
        <p:spPr/>
        <p:txBody>
          <a:bodyPr/>
          <a:lstStyle/>
          <a:p>
            <a:fld id="{5BA07366-CB75-4AA8-9E5B-928B849F427C}" type="slidenum">
              <a:rPr lang="en-GB" noProof="0" smtClean="0"/>
              <a:pPr/>
              <a:t>‹#›</a:t>
            </a:fld>
            <a:endParaRPr lang="en-GB" noProof="0" dirty="0"/>
          </a:p>
        </p:txBody>
      </p:sp>
      <p:sp>
        <p:nvSpPr>
          <p:cNvPr id="7" name="Text Placeholder 6"/>
          <p:cNvSpPr>
            <a:spLocks noGrp="1"/>
          </p:cNvSpPr>
          <p:nvPr>
            <p:ph type="body" sz="quarter" idx="13"/>
          </p:nvPr>
        </p:nvSpPr>
        <p:spPr>
          <a:xfrm>
            <a:off x="250825" y="1267207"/>
            <a:ext cx="8641657" cy="4725608"/>
          </a:xfrm>
        </p:spPr>
        <p:txBody>
          <a:bodyPr/>
          <a:lstStyle>
            <a:lvl1pPr marL="342900" indent="-342900">
              <a:lnSpc>
                <a:spcPct val="100000"/>
              </a:lnSpc>
              <a:spcBef>
                <a:spcPts val="1200"/>
              </a:spcBef>
              <a:buClr>
                <a:srgbClr val="333333"/>
              </a:buClr>
              <a:buFont typeface="+mj-lt"/>
              <a:buAutoNum type="arabicPeriod"/>
              <a:defRPr b="1"/>
            </a:lvl1pPr>
            <a:lvl2pPr marL="522000" indent="-180000">
              <a:buFont typeface="Wingdings" panose="05000000000000000000" pitchFamily="2" charset="2"/>
              <a:buChar char="§"/>
              <a:defRPr/>
            </a:lvl2pPr>
            <a:lvl3pPr marL="738000">
              <a:defRPr/>
            </a:lvl3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409128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7" name="Rectangle 6"/>
          <p:cNvSpPr/>
          <p:nvPr userDrawn="1"/>
        </p:nvSpPr>
        <p:spPr>
          <a:xfrm>
            <a:off x="-125413" y="5806"/>
            <a:ext cx="9144000" cy="685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userDrawn="1"/>
        </p:nvSpPr>
        <p:spPr>
          <a:xfrm>
            <a:off x="0" y="1160750"/>
            <a:ext cx="8893175" cy="3442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50825" y="1765373"/>
            <a:ext cx="8317620" cy="1909957"/>
          </a:xfrm>
        </p:spPr>
        <p:txBody>
          <a:bodyPr anchor="t" anchorCtr="0">
            <a:noAutofit/>
          </a:bodyPr>
          <a:lstStyle>
            <a:lvl1pPr>
              <a:lnSpc>
                <a:spcPct val="91000"/>
              </a:lnSpc>
              <a:defRPr sz="3600">
                <a:solidFill>
                  <a:schemeClr val="bg1"/>
                </a:solidFill>
              </a:defRPr>
            </a:lvl1pPr>
          </a:lstStyle>
          <a:p>
            <a:r>
              <a:rPr lang="en-GB" dirty="0"/>
              <a:t>Click to edit Master title style</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BA07366-CB75-4AA8-9E5B-928B849F427C}" type="slidenum">
              <a:rPr lang="en-GB" smtClean="0"/>
              <a:pPr/>
              <a:t>‹#›</a:t>
            </a:fld>
            <a:endParaRPr lang="en-GB" dirty="0"/>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1"/>
            <a:ext cx="8893175"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4528483"/>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8" y="6492750"/>
            <a:ext cx="2045659" cy="138499"/>
          </a:xfrm>
          <a:prstGeom prst="rect">
            <a:avLst/>
          </a:prstGeom>
          <a:noFill/>
        </p:spPr>
        <p:txBody>
          <a:bodyPr wrap="square" lIns="0" tIns="0" rIns="0" bIns="0" rtlCol="0">
            <a:spAutoFit/>
          </a:bodyPr>
          <a:lstStyle/>
          <a:p>
            <a:pPr algn="r"/>
            <a:r>
              <a:rPr lang="en-GB" sz="900" b="1" cap="all" baseline="0" noProof="1">
                <a:solidFill>
                  <a:schemeClr val="accent2"/>
                </a:solidFill>
              </a:rPr>
              <a:t>Safer, smarter, greener</a:t>
            </a:r>
          </a:p>
        </p:txBody>
      </p:sp>
      <p:sp>
        <p:nvSpPr>
          <p:cNvPr id="18" name="TextBox 17"/>
          <p:cNvSpPr txBox="1"/>
          <p:nvPr userDrawn="1"/>
        </p:nvSpPr>
        <p:spPr>
          <a:xfrm>
            <a:off x="467547" y="6517926"/>
            <a:ext cx="732573" cy="107722"/>
          </a:xfrm>
          <a:prstGeom prst="rect">
            <a:avLst/>
          </a:prstGeom>
          <a:noFill/>
        </p:spPr>
        <p:txBody>
          <a:bodyPr wrap="none" lIns="0" tIns="0" rIns="0" bIns="0" rtlCol="0">
            <a:spAutoFit/>
          </a:bodyPr>
          <a:lstStyle/>
          <a:p>
            <a:r>
              <a:rPr lang="en-GB" sz="700" noProof="0" dirty="0">
                <a:solidFill>
                  <a:schemeClr val="tx1"/>
                </a:solidFill>
              </a:rPr>
              <a:t>DNV GL © 2016</a:t>
            </a:r>
          </a:p>
        </p:txBody>
      </p:sp>
      <p:sp>
        <p:nvSpPr>
          <p:cNvPr id="22" name="SD_FLD_DocumentDate"/>
          <p:cNvSpPr txBox="1">
            <a:spLocks noChangeArrowheads="1"/>
          </p:cNvSpPr>
          <p:nvPr userDrawn="1"/>
        </p:nvSpPr>
        <p:spPr bwMode="auto">
          <a:xfrm>
            <a:off x="1692001"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spcBef>
                <a:spcPct val="50000"/>
              </a:spcBef>
            </a:pPr>
            <a:r>
              <a:rPr lang="en-GB" altLang="ja-JP" sz="700">
                <a:solidFill>
                  <a:schemeClr val="tx1"/>
                </a:solidFill>
                <a:ea typeface="ＭＳ Ｐゴシック" charset="-128"/>
                <a:cs typeface="Arial" charset="0"/>
              </a:rPr>
              <a:t>08 March 2018</a:t>
            </a:r>
            <a:endParaRPr lang="en-GB" altLang="ja-JP" sz="700" dirty="0">
              <a:solidFill>
                <a:schemeClr val="tx1"/>
              </a:solidFill>
              <a:ea typeface="ＭＳ Ｐゴシック" charset="-128"/>
              <a:cs typeface="Arial" charset="0"/>
            </a:endParaRPr>
          </a:p>
        </p:txBody>
      </p:sp>
      <p:sp>
        <p:nvSpPr>
          <p:cNvPr id="23" name="SD_FLD_BusinessAreaName"/>
          <p:cNvSpPr/>
          <p:nvPr userDrawn="1"/>
        </p:nvSpPr>
        <p:spPr>
          <a:xfrm>
            <a:off x="250823" y="1396802"/>
            <a:ext cx="6445252" cy="2161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l" defTabSz="914400" rtl="0" eaLnBrk="1" latinLnBrk="0" hangingPunct="1">
              <a:lnSpc>
                <a:spcPct val="113000"/>
              </a:lnSpc>
              <a:spcBef>
                <a:spcPts val="600"/>
              </a:spcBef>
            </a:pPr>
            <a:r>
              <a:rPr lang="en-GB" sz="1200" b="1" kern="1200" cap="all" baseline="0">
                <a:solidFill>
                  <a:schemeClr val="bg1"/>
                </a:solidFill>
                <a:latin typeface="+mn-lt"/>
                <a:ea typeface="+mn-ea"/>
                <a:cs typeface="+mn-cs"/>
              </a:rPr>
              <a:t>Energy</a:t>
            </a:r>
            <a:endParaRPr lang="en-GB" sz="1200" b="1" kern="1200" cap="all" baseline="0" dirty="0">
              <a:solidFill>
                <a:schemeClr val="bg1"/>
              </a:solidFill>
              <a:latin typeface="+mn-lt"/>
              <a:ea typeface="+mn-ea"/>
              <a:cs typeface="+mn-cs"/>
            </a:endParaRPr>
          </a:p>
        </p:txBody>
      </p:sp>
    </p:spTree>
    <p:extLst>
      <p:ext uri="{BB962C8B-B14F-4D97-AF65-F5344CB8AC3E}">
        <p14:creationId xmlns:p14="http://schemas.microsoft.com/office/powerpoint/2010/main" val="1677483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slide with image">
    <p:spTree>
      <p:nvGrpSpPr>
        <p:cNvPr id="1" name=""/>
        <p:cNvGrpSpPr/>
        <p:nvPr/>
      </p:nvGrpSpPr>
      <p:grpSpPr>
        <a:xfrm>
          <a:off x="0" y="0"/>
          <a:ext cx="0" cy="0"/>
          <a:chOff x="0" y="0"/>
          <a:chExt cx="0" cy="0"/>
        </a:xfrm>
      </p:grpSpPr>
      <p:sp>
        <p:nvSpPr>
          <p:cNvPr id="7" name="Rectangle 6"/>
          <p:cNvSpPr/>
          <p:nvPr userDrawn="1"/>
        </p:nvSpPr>
        <p:spPr>
          <a:xfrm>
            <a:off x="0" y="1"/>
            <a:ext cx="9144000" cy="685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p:cNvSpPr>
            <a:spLocks noGrp="1"/>
          </p:cNvSpPr>
          <p:nvPr>
            <p:ph type="pic" sz="quarter" idx="15"/>
          </p:nvPr>
        </p:nvSpPr>
        <p:spPr>
          <a:xfrm>
            <a:off x="0" y="1160463"/>
            <a:ext cx="8893175" cy="3096000"/>
          </a:xfrm>
          <a:solidFill>
            <a:schemeClr val="bg2">
              <a:lumMod val="40000"/>
              <a:lumOff val="60000"/>
            </a:schemeClr>
          </a:solidFill>
        </p:spPr>
        <p:txBody>
          <a:bodyPr/>
          <a:lstStyle>
            <a:lvl1pPr marL="0" indent="0" algn="ctr">
              <a:buFontTx/>
              <a:buNone/>
              <a:defRPr b="0"/>
            </a:lvl1pPr>
          </a:lstStyle>
          <a:p>
            <a:r>
              <a:rPr lang="en-GB" dirty="0"/>
              <a:t>Click icon to add picture</a:t>
            </a:r>
          </a:p>
        </p:txBody>
      </p:sp>
      <p:sp>
        <p:nvSpPr>
          <p:cNvPr id="15" name="Rectangle 14"/>
          <p:cNvSpPr/>
          <p:nvPr userDrawn="1"/>
        </p:nvSpPr>
        <p:spPr>
          <a:xfrm>
            <a:off x="0" y="4271531"/>
            <a:ext cx="8893175" cy="17212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50825" y="4876156"/>
            <a:ext cx="8317620" cy="1909957"/>
          </a:xfrm>
        </p:spPr>
        <p:txBody>
          <a:bodyPr anchor="t" anchorCtr="0">
            <a:noAutofit/>
          </a:bodyPr>
          <a:lstStyle>
            <a:lvl1pPr>
              <a:lnSpc>
                <a:spcPct val="91000"/>
              </a:lnSpc>
              <a:defRPr sz="3600">
                <a:solidFill>
                  <a:schemeClr val="bg1"/>
                </a:solidFill>
              </a:defRPr>
            </a:lvl1pPr>
          </a:lstStyle>
          <a:p>
            <a:r>
              <a:rPr lang="en-GB" dirty="0"/>
              <a:t>Click to edit Master title style</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BA07366-CB75-4AA8-9E5B-928B849F427C}" type="slidenum">
              <a:rPr lang="en-GB" smtClean="0"/>
              <a:pPr/>
              <a:t>‹#›</a:t>
            </a:fld>
            <a:endParaRPr lang="en-GB" dirty="0"/>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1"/>
            <a:ext cx="8893175"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4264788"/>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8" y="6492750"/>
            <a:ext cx="2045659" cy="138499"/>
          </a:xfrm>
          <a:prstGeom prst="rect">
            <a:avLst/>
          </a:prstGeom>
          <a:noFill/>
        </p:spPr>
        <p:txBody>
          <a:bodyPr wrap="square" lIns="0" tIns="0" rIns="0" bIns="0" rtlCol="0">
            <a:spAutoFit/>
          </a:bodyPr>
          <a:lstStyle/>
          <a:p>
            <a:pPr algn="r"/>
            <a:r>
              <a:rPr lang="en-GB" sz="900" b="1" cap="all" baseline="0" noProof="1">
                <a:solidFill>
                  <a:schemeClr val="accent2"/>
                </a:solidFill>
              </a:rPr>
              <a:t>Safer, smarter, greener</a:t>
            </a:r>
          </a:p>
        </p:txBody>
      </p:sp>
      <p:sp>
        <p:nvSpPr>
          <p:cNvPr id="16" name="TextBox 15"/>
          <p:cNvSpPr txBox="1"/>
          <p:nvPr userDrawn="1"/>
        </p:nvSpPr>
        <p:spPr>
          <a:xfrm>
            <a:off x="491057" y="6517926"/>
            <a:ext cx="732573" cy="107722"/>
          </a:xfrm>
          <a:prstGeom prst="rect">
            <a:avLst/>
          </a:prstGeom>
          <a:noFill/>
        </p:spPr>
        <p:txBody>
          <a:bodyPr wrap="none" lIns="0" tIns="0" rIns="0" bIns="0" rtlCol="0">
            <a:spAutoFit/>
          </a:bodyPr>
          <a:lstStyle/>
          <a:p>
            <a:r>
              <a:rPr lang="en-GB" sz="700" noProof="0" dirty="0">
                <a:solidFill>
                  <a:schemeClr val="tx1"/>
                </a:solidFill>
              </a:rPr>
              <a:t>DNV GL © 2016</a:t>
            </a:r>
          </a:p>
        </p:txBody>
      </p:sp>
      <p:sp>
        <p:nvSpPr>
          <p:cNvPr id="18" name="SD_FLD_Confidentiality"/>
          <p:cNvSpPr/>
          <p:nvPr userDrawn="1"/>
        </p:nvSpPr>
        <p:spPr>
          <a:xfrm>
            <a:off x="250823" y="6112091"/>
            <a:ext cx="2845013" cy="1603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l" defTabSz="914400" rtl="0" eaLnBrk="1" latinLnBrk="0" hangingPunct="1">
              <a:lnSpc>
                <a:spcPct val="113000"/>
              </a:lnSpc>
              <a:spcBef>
                <a:spcPts val="600"/>
              </a:spcBef>
            </a:pPr>
            <a:endParaRPr lang="en-GB" sz="750" b="1" kern="1200" dirty="0">
              <a:solidFill>
                <a:srgbClr val="000000"/>
              </a:solidFill>
              <a:latin typeface="+mn-lt"/>
              <a:ea typeface="+mn-ea"/>
              <a:cs typeface="+mn-cs"/>
            </a:endParaRPr>
          </a:p>
        </p:txBody>
      </p:sp>
      <p:sp>
        <p:nvSpPr>
          <p:cNvPr id="22" name="SD_FLD_DocumentDate"/>
          <p:cNvSpPr txBox="1">
            <a:spLocks noChangeArrowheads="1"/>
          </p:cNvSpPr>
          <p:nvPr userDrawn="1"/>
        </p:nvSpPr>
        <p:spPr bwMode="auto">
          <a:xfrm>
            <a:off x="1692001"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spcBef>
                <a:spcPct val="50000"/>
              </a:spcBef>
            </a:pPr>
            <a:r>
              <a:rPr lang="en-GB" altLang="ja-JP" sz="700">
                <a:solidFill>
                  <a:schemeClr val="tx1"/>
                </a:solidFill>
                <a:ea typeface="ＭＳ Ｐゴシック" charset="-128"/>
                <a:cs typeface="Arial" charset="0"/>
              </a:rPr>
              <a:t>08 March 2018</a:t>
            </a:r>
            <a:endParaRPr lang="en-GB" altLang="ja-JP" sz="700" dirty="0">
              <a:solidFill>
                <a:schemeClr val="tx1"/>
              </a:solidFill>
              <a:ea typeface="ＭＳ Ｐゴシック" charset="-128"/>
              <a:cs typeface="Arial" charset="0"/>
            </a:endParaRPr>
          </a:p>
        </p:txBody>
      </p:sp>
      <p:sp>
        <p:nvSpPr>
          <p:cNvPr id="24" name="SD_FLD_BusinessAreaName"/>
          <p:cNvSpPr/>
          <p:nvPr userDrawn="1"/>
        </p:nvSpPr>
        <p:spPr>
          <a:xfrm>
            <a:off x="250826" y="4501598"/>
            <a:ext cx="6445252" cy="216149"/>
          </a:xfrm>
          <a:prstGeom prst="rect">
            <a:avLst/>
          </a:prstGeom>
        </p:spPr>
        <p:txBody>
          <a:bodyPr vert="horz" lIns="0" tIns="0" rIns="0" bIns="0" rtlCol="0" anchor="b" anchorCtr="0">
            <a:noAutofit/>
          </a:bodyPr>
          <a:lstStyle/>
          <a:p>
            <a:pPr lvl="0" indent="0">
              <a:lnSpc>
                <a:spcPct val="114000"/>
              </a:lnSpc>
              <a:spcBef>
                <a:spcPts val="600"/>
              </a:spcBef>
              <a:buClr>
                <a:srgbClr val="3F9C35"/>
              </a:buClr>
              <a:buFont typeface="Wingdings 2" pitchFamily="18" charset="2"/>
              <a:buNone/>
            </a:pPr>
            <a:r>
              <a:rPr lang="en-GB" sz="1400" b="1" cap="all" baseline="0">
                <a:solidFill>
                  <a:schemeClr val="bg1"/>
                </a:solidFill>
              </a:rPr>
              <a:t>Energy</a:t>
            </a:r>
            <a:endParaRPr lang="en-GB" sz="1400" b="1" cap="all" baseline="0" dirty="0">
              <a:solidFill>
                <a:schemeClr val="bg1"/>
              </a:solidFill>
            </a:endParaRPr>
          </a:p>
        </p:txBody>
      </p:sp>
    </p:spTree>
    <p:extLst>
      <p:ext uri="{BB962C8B-B14F-4D97-AF65-F5344CB8AC3E}">
        <p14:creationId xmlns:p14="http://schemas.microsoft.com/office/powerpoint/2010/main" val="339340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Rectangle 6"/>
          <p:cNvSpPr/>
          <p:nvPr userDrawn="1"/>
        </p:nvSpPr>
        <p:spPr>
          <a:xfrm>
            <a:off x="0" y="1"/>
            <a:ext cx="9144000" cy="685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userDrawn="1"/>
        </p:nvSpPr>
        <p:spPr>
          <a:xfrm>
            <a:off x="0" y="3933058"/>
            <a:ext cx="8893175" cy="2059757"/>
          </a:xfrm>
          <a:prstGeom prst="rect">
            <a:avLst/>
          </a:prstGeom>
          <a:solidFill>
            <a:srgbClr val="00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Picture Placeholder 7"/>
          <p:cNvSpPr>
            <a:spLocks noGrp="1"/>
          </p:cNvSpPr>
          <p:nvPr>
            <p:ph type="pic" sz="quarter" idx="15"/>
          </p:nvPr>
        </p:nvSpPr>
        <p:spPr>
          <a:xfrm>
            <a:off x="0" y="1160463"/>
            <a:ext cx="8893175" cy="2756849"/>
          </a:xfrm>
          <a:solidFill>
            <a:schemeClr val="bg2">
              <a:lumMod val="40000"/>
              <a:lumOff val="60000"/>
            </a:schemeClr>
          </a:solidFill>
        </p:spPr>
        <p:txBody>
          <a:bodyPr/>
          <a:lstStyle>
            <a:lvl1pPr marL="0" indent="0" algn="ctr">
              <a:buNone/>
              <a:defRPr b="0"/>
            </a:lvl1pPr>
          </a:lstStyle>
          <a:p>
            <a:r>
              <a:rPr lang="en-GB" dirty="0"/>
              <a:t>Click icon to add picture</a:t>
            </a:r>
          </a:p>
        </p:txBody>
      </p:sp>
      <p:sp>
        <p:nvSpPr>
          <p:cNvPr id="2" name="Title 1"/>
          <p:cNvSpPr>
            <a:spLocks noGrp="1"/>
          </p:cNvSpPr>
          <p:nvPr>
            <p:ph type="ctrTitle"/>
          </p:nvPr>
        </p:nvSpPr>
        <p:spPr>
          <a:xfrm>
            <a:off x="250825" y="4312349"/>
            <a:ext cx="6445251" cy="666452"/>
          </a:xfrm>
        </p:spPr>
        <p:txBody>
          <a:bodyPr>
            <a:noAutofit/>
          </a:bodyPr>
          <a:lstStyle>
            <a:lvl1pPr>
              <a:lnSpc>
                <a:spcPct val="91000"/>
              </a:lnSpc>
              <a:defRPr sz="2200">
                <a:solidFill>
                  <a:schemeClr val="bg1"/>
                </a:solidFill>
              </a:defRPr>
            </a:lvl1pPr>
          </a:lstStyle>
          <a:p>
            <a:r>
              <a:rPr lang="en-GB" dirty="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dirty="0"/>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1"/>
            <a:ext cx="8893175"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3924941"/>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8" y="6492750"/>
            <a:ext cx="2045659" cy="138499"/>
          </a:xfrm>
          <a:prstGeom prst="rect">
            <a:avLst/>
          </a:prstGeom>
          <a:noFill/>
        </p:spPr>
        <p:txBody>
          <a:bodyPr wrap="square" lIns="0" tIns="0" rIns="0" bIns="0" rtlCol="0">
            <a:spAutoFit/>
          </a:bodyPr>
          <a:lstStyle/>
          <a:p>
            <a:pPr algn="r"/>
            <a:r>
              <a:rPr lang="en-GB" sz="900" b="1" cap="all" baseline="0" noProof="1">
                <a:solidFill>
                  <a:schemeClr val="accent2"/>
                </a:solidFill>
              </a:rPr>
              <a:t>Safer, smarter, greener</a:t>
            </a:r>
          </a:p>
        </p:txBody>
      </p:sp>
      <p:sp>
        <p:nvSpPr>
          <p:cNvPr id="21" name="TextBox 20"/>
          <p:cNvSpPr txBox="1"/>
          <p:nvPr userDrawn="1"/>
        </p:nvSpPr>
        <p:spPr>
          <a:xfrm>
            <a:off x="491057" y="6517926"/>
            <a:ext cx="732573" cy="107722"/>
          </a:xfrm>
          <a:prstGeom prst="rect">
            <a:avLst/>
          </a:prstGeom>
          <a:noFill/>
        </p:spPr>
        <p:txBody>
          <a:bodyPr wrap="none" lIns="0" tIns="0" rIns="0" bIns="0" rtlCol="0">
            <a:spAutoFit/>
          </a:bodyPr>
          <a:lstStyle/>
          <a:p>
            <a:r>
              <a:rPr lang="en-GB" sz="700" noProof="0" dirty="0">
                <a:solidFill>
                  <a:schemeClr val="tx1"/>
                </a:solidFill>
              </a:rPr>
              <a:t>DNV GL © 2016</a:t>
            </a:r>
          </a:p>
        </p:txBody>
      </p:sp>
      <p:sp>
        <p:nvSpPr>
          <p:cNvPr id="22" name="SD_FLD_Author"/>
          <p:cNvSpPr txBox="1">
            <a:spLocks noChangeArrowheads="1"/>
          </p:cNvSpPr>
          <p:nvPr userDrawn="1"/>
        </p:nvSpPr>
        <p:spPr bwMode="auto">
          <a:xfrm>
            <a:off x="250823" y="5363203"/>
            <a:ext cx="6445252" cy="2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0"/>
          <a:lstStyle/>
          <a:p>
            <a:pPr marL="0" indent="0" algn="l" defTabSz="914400" rtl="0" eaLnBrk="1" latinLnBrk="0" hangingPunct="1">
              <a:lnSpc>
                <a:spcPct val="114000"/>
              </a:lnSpc>
              <a:spcBef>
                <a:spcPts val="600"/>
              </a:spcBef>
              <a:buClr>
                <a:srgbClr val="3F9C35"/>
              </a:buClr>
              <a:buFont typeface="Wingdings 2" pitchFamily="18" charset="2"/>
              <a:buNone/>
            </a:pPr>
            <a:r>
              <a:rPr lang="en-GB" altLang="ja-JP" sz="1200" b="1" kern="1200" baseline="0">
                <a:solidFill>
                  <a:schemeClr val="tx2"/>
                </a:solidFill>
                <a:latin typeface="+mn-lt"/>
                <a:ea typeface="+mn-ea"/>
                <a:cs typeface="+mn-cs"/>
              </a:rPr>
              <a:t>Chris Garrett</a:t>
            </a:r>
            <a:endParaRPr lang="en-GB" altLang="ja-JP" sz="1200" b="1" kern="1200" baseline="0" dirty="0">
              <a:solidFill>
                <a:schemeClr val="tx2"/>
              </a:solidFill>
              <a:latin typeface="+mn-lt"/>
              <a:ea typeface="+mn-ea"/>
              <a:cs typeface="+mn-cs"/>
            </a:endParaRPr>
          </a:p>
        </p:txBody>
      </p:sp>
      <p:sp>
        <p:nvSpPr>
          <p:cNvPr id="23" name="SD_FLD_DocumentDate"/>
          <p:cNvSpPr/>
          <p:nvPr userDrawn="1"/>
        </p:nvSpPr>
        <p:spPr>
          <a:xfrm>
            <a:off x="249521" y="5685610"/>
            <a:ext cx="6446555" cy="3072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lvl="0" indent="0" algn="l" defTabSz="914400" rtl="0" eaLnBrk="1" latinLnBrk="0" hangingPunct="1">
              <a:lnSpc>
                <a:spcPct val="114000"/>
              </a:lnSpc>
              <a:spcBef>
                <a:spcPts val="600"/>
              </a:spcBef>
              <a:buClr>
                <a:srgbClr val="3F9C35"/>
              </a:buClr>
              <a:buFont typeface="Wingdings 2" pitchFamily="18" charset="2"/>
              <a:buNone/>
            </a:pPr>
            <a:r>
              <a:rPr lang="en-GB" sz="1200" b="0" kern="1200">
                <a:solidFill>
                  <a:schemeClr val="tx2"/>
                </a:solidFill>
                <a:latin typeface="+mn-lt"/>
                <a:ea typeface="+mn-ea"/>
                <a:cs typeface="+mn-cs"/>
              </a:rPr>
              <a:t>08 March 2018</a:t>
            </a:r>
            <a:endParaRPr lang="en-GB" sz="1200" b="0" kern="1200" dirty="0">
              <a:solidFill>
                <a:schemeClr val="tx2"/>
              </a:solidFill>
              <a:latin typeface="+mn-lt"/>
              <a:ea typeface="+mn-ea"/>
              <a:cs typeface="+mn-cs"/>
            </a:endParaRPr>
          </a:p>
        </p:txBody>
      </p:sp>
      <p:sp>
        <p:nvSpPr>
          <p:cNvPr id="26" name="SD_FLD_DocumentNumber"/>
          <p:cNvSpPr txBox="1">
            <a:spLocks noChangeArrowheads="1"/>
          </p:cNvSpPr>
          <p:nvPr userDrawn="1"/>
        </p:nvSpPr>
        <p:spPr bwMode="auto">
          <a:xfrm>
            <a:off x="1691680" y="6517699"/>
            <a:ext cx="2805707" cy="17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dirty="0">
              <a:solidFill>
                <a:srgbClr val="000000"/>
              </a:solidFill>
              <a:ea typeface="ＭＳ Ｐゴシック" charset="-128"/>
              <a:cs typeface="Arial" charset="0"/>
            </a:endParaRPr>
          </a:p>
        </p:txBody>
      </p:sp>
      <p:sp>
        <p:nvSpPr>
          <p:cNvPr id="28" name="SD_FLD_BusinessAreaName"/>
          <p:cNvSpPr/>
          <p:nvPr userDrawn="1"/>
        </p:nvSpPr>
        <p:spPr>
          <a:xfrm>
            <a:off x="246123" y="4056887"/>
            <a:ext cx="6445252" cy="2161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l" defTabSz="914400" rtl="0" eaLnBrk="1" latinLnBrk="0" hangingPunct="1">
              <a:lnSpc>
                <a:spcPct val="113000"/>
              </a:lnSpc>
              <a:spcBef>
                <a:spcPts val="600"/>
              </a:spcBef>
            </a:pPr>
            <a:r>
              <a:rPr lang="en-GB" sz="1200" b="1" kern="1200" cap="all" baseline="0">
                <a:solidFill>
                  <a:schemeClr val="bg1"/>
                </a:solidFill>
                <a:latin typeface="+mn-lt"/>
                <a:ea typeface="+mn-ea"/>
                <a:cs typeface="+mn-cs"/>
              </a:rPr>
              <a:t>Energy</a:t>
            </a:r>
            <a:endParaRPr lang="en-GB" sz="1200" b="1" kern="1200" cap="all" baseline="0" dirty="0">
              <a:solidFill>
                <a:schemeClr val="bg1"/>
              </a:solidFill>
              <a:latin typeface="+mn-lt"/>
              <a:ea typeface="+mn-ea"/>
              <a:cs typeface="+mn-cs"/>
            </a:endParaRPr>
          </a:p>
        </p:txBody>
      </p:sp>
      <p:sp>
        <p:nvSpPr>
          <p:cNvPr id="30" name="Subtitle 2"/>
          <p:cNvSpPr>
            <a:spLocks noGrp="1"/>
          </p:cNvSpPr>
          <p:nvPr>
            <p:ph type="subTitle" idx="1"/>
          </p:nvPr>
        </p:nvSpPr>
        <p:spPr>
          <a:xfrm>
            <a:off x="250824" y="5039167"/>
            <a:ext cx="6445251" cy="324036"/>
          </a:xfrm>
        </p:spPr>
        <p:txBody>
          <a:bodyPr/>
          <a:lstStyle>
            <a:lvl1pPr marL="0" indent="0" algn="l" defTabSz="914400" rtl="0" eaLnBrk="1" latinLnBrk="0" hangingPunct="1">
              <a:buNone/>
              <a:defRPr lang="en-US" sz="1600" b="1"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Tree>
    <p:extLst>
      <p:ext uri="{BB962C8B-B14F-4D97-AF65-F5344CB8AC3E}">
        <p14:creationId xmlns:p14="http://schemas.microsoft.com/office/powerpoint/2010/main" val="125069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dirty="0"/>
          </a:p>
        </p:txBody>
      </p:sp>
    </p:spTree>
    <p:extLst>
      <p:ext uri="{BB962C8B-B14F-4D97-AF65-F5344CB8AC3E}">
        <p14:creationId xmlns:p14="http://schemas.microsoft.com/office/powerpoint/2010/main" val="141479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0" y="260351"/>
            <a:ext cx="8893175" cy="5732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250824" y="1268762"/>
            <a:ext cx="6445251" cy="1298228"/>
          </a:xfrm>
        </p:spPr>
        <p:txBody>
          <a:bodyPr anchor="t">
            <a:noAutofit/>
          </a:bodyPr>
          <a:lstStyle>
            <a:lvl1pPr algn="l">
              <a:defRPr sz="2400" b="1" cap="none" baseline="0">
                <a:solidFill>
                  <a:schemeClr val="bg1"/>
                </a:solidFill>
              </a:defRPr>
            </a:lvl1pPr>
          </a:lstStyle>
          <a:p>
            <a:r>
              <a:rPr lang="en-GB" dirty="0"/>
              <a:t>Click to edit Master title style</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dirty="0"/>
          </a:p>
        </p:txBody>
      </p:sp>
      <p:sp>
        <p:nvSpPr>
          <p:cNvPr id="11" name="Rectangle 10"/>
          <p:cNvSpPr/>
          <p:nvPr userDrawn="1"/>
        </p:nvSpPr>
        <p:spPr>
          <a:xfrm>
            <a:off x="0" y="5907602"/>
            <a:ext cx="8892000" cy="21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2900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lide with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260351"/>
            <a:ext cx="8892000" cy="5732463"/>
          </a:xfrm>
          <a:solidFill>
            <a:schemeClr val="bg2">
              <a:lumMod val="40000"/>
              <a:lumOff val="60000"/>
            </a:schemeClr>
          </a:solidFill>
        </p:spPr>
        <p:txBody>
          <a:bodyPr/>
          <a:lstStyle>
            <a:lvl1pPr marL="0" indent="0" algn="ctr">
              <a:buNone/>
              <a:defRPr b="0"/>
            </a:lvl1pPr>
          </a:lstStyle>
          <a:p>
            <a:r>
              <a:rPr lang="en-GB" dirty="0"/>
              <a:t>Click icon to add picture</a:t>
            </a:r>
          </a:p>
        </p:txBody>
      </p:sp>
      <p:sp>
        <p:nvSpPr>
          <p:cNvPr id="2" name="Title 1"/>
          <p:cNvSpPr>
            <a:spLocks noGrp="1"/>
          </p:cNvSpPr>
          <p:nvPr>
            <p:ph type="title"/>
          </p:nvPr>
        </p:nvSpPr>
        <p:spPr>
          <a:xfrm>
            <a:off x="250824" y="1268762"/>
            <a:ext cx="6445251" cy="1298228"/>
          </a:xfrm>
        </p:spPr>
        <p:txBody>
          <a:bodyPr anchor="t">
            <a:noAutofit/>
          </a:bodyPr>
          <a:lstStyle>
            <a:lvl1pPr algn="l">
              <a:defRPr sz="2400" b="1" cap="none" baseline="0">
                <a:solidFill>
                  <a:schemeClr val="bg1"/>
                </a:solidFill>
              </a:defRPr>
            </a:lvl1pPr>
          </a:lstStyle>
          <a:p>
            <a:r>
              <a:rPr lang="en-GB" dirty="0"/>
              <a:t>Click to edit Master title style</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dirty="0"/>
          </a:p>
        </p:txBody>
      </p:sp>
      <p:sp>
        <p:nvSpPr>
          <p:cNvPr id="12" name="Table Placeholder 11"/>
          <p:cNvSpPr>
            <a:spLocks noGrp="1"/>
          </p:cNvSpPr>
          <p:nvPr>
            <p:ph type="tbl" sz="quarter" idx="14"/>
          </p:nvPr>
        </p:nvSpPr>
        <p:spPr>
          <a:xfrm>
            <a:off x="0" y="5907171"/>
            <a:ext cx="8892000" cy="21591"/>
          </a:xfrm>
          <a:solidFill>
            <a:schemeClr val="bg1"/>
          </a:solidFill>
        </p:spPr>
        <p:txBody>
          <a:bodyPr>
            <a:normAutofit/>
          </a:bodyPr>
          <a:lstStyle>
            <a:lvl1pPr>
              <a:defRPr sz="100">
                <a:solidFill>
                  <a:schemeClr val="bg1"/>
                </a:solidFill>
              </a:defRPr>
            </a:lvl1pPr>
          </a:lstStyle>
          <a:p>
            <a:r>
              <a:rPr lang="en-GB" dirty="0"/>
              <a:t>Click icon to add table</a:t>
            </a:r>
          </a:p>
        </p:txBody>
      </p:sp>
    </p:spTree>
    <p:extLst>
      <p:ext uri="{BB962C8B-B14F-4D97-AF65-F5344CB8AC3E}">
        <p14:creationId xmlns:p14="http://schemas.microsoft.com/office/powerpoint/2010/main" val="244398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sz="half" idx="1"/>
          </p:nvPr>
        </p:nvSpPr>
        <p:spPr>
          <a:xfrm>
            <a:off x="250824" y="1268413"/>
            <a:ext cx="4244976" cy="4724400"/>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4648203" y="1268413"/>
            <a:ext cx="4244281" cy="4724400"/>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dirty="0"/>
          </a:p>
        </p:txBody>
      </p:sp>
    </p:spTree>
    <p:extLst>
      <p:ext uri="{BB962C8B-B14F-4D97-AF65-F5344CB8AC3E}">
        <p14:creationId xmlns:p14="http://schemas.microsoft.com/office/powerpoint/2010/main" val="4238075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ntent with sub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p>
        </p:txBody>
      </p:sp>
      <p:sp>
        <p:nvSpPr>
          <p:cNvPr id="3" name="Text Placeholder 2"/>
          <p:cNvSpPr>
            <a:spLocks noGrp="1"/>
          </p:cNvSpPr>
          <p:nvPr>
            <p:ph type="body" idx="1"/>
          </p:nvPr>
        </p:nvSpPr>
        <p:spPr>
          <a:xfrm>
            <a:off x="250827" y="967715"/>
            <a:ext cx="4246563" cy="572312"/>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250827" y="1626462"/>
            <a:ext cx="4246563" cy="4366353"/>
          </a:xfrm>
        </p:spPr>
        <p:txBody>
          <a:bodyPr>
            <a:noAutofit/>
          </a:bodyPr>
          <a:lstStyle>
            <a:lvl1pPr>
              <a:defRPr sz="1600" b="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p:cNvSpPr>
            <a:spLocks noGrp="1"/>
          </p:cNvSpPr>
          <p:nvPr>
            <p:ph type="body" sz="quarter" idx="3"/>
          </p:nvPr>
        </p:nvSpPr>
        <p:spPr>
          <a:xfrm>
            <a:off x="4645028" y="970248"/>
            <a:ext cx="4248151" cy="572312"/>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5" y="1618861"/>
            <a:ext cx="4247456" cy="4373952"/>
          </a:xfrm>
        </p:spPr>
        <p:txBody>
          <a:bodyPr>
            <a:noAutofit/>
          </a:bodyPr>
          <a:lstStyle>
            <a:lvl1pPr>
              <a:defRPr sz="1600" b="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BA07366-CB75-4AA8-9E5B-928B849F427C}" type="slidenum">
              <a:rPr lang="en-GB" smtClean="0"/>
              <a:t>‹#›</a:t>
            </a:fld>
            <a:endParaRPr lang="en-GB" dirty="0"/>
          </a:p>
        </p:txBody>
      </p:sp>
    </p:spTree>
    <p:extLst>
      <p:ext uri="{BB962C8B-B14F-4D97-AF65-F5344CB8AC3E}">
        <p14:creationId xmlns:p14="http://schemas.microsoft.com/office/powerpoint/2010/main" val="2801136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descr="U:\DNV\New upgrading projects received September 2013\PPT project assigned September 2013-\work\A4 PPT logos.emf"/>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7125"/>
          <a:stretch/>
        </p:blipFill>
        <p:spPr bwMode="auto">
          <a:xfrm>
            <a:off x="1" y="6277566"/>
            <a:ext cx="8895105" cy="3287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250825" y="241082"/>
            <a:ext cx="8641656" cy="670087"/>
          </a:xfrm>
          <a:prstGeom prst="rect">
            <a:avLst/>
          </a:prstGeom>
        </p:spPr>
        <p:txBody>
          <a:bodyPr vert="horz" lIns="0" tIns="0" rIns="0" bIns="0" rtlCol="0" anchor="b" anchorCtr="0">
            <a:noAutofit/>
          </a:bodyPr>
          <a:lstStyle/>
          <a:p>
            <a:r>
              <a:rPr lang="en-GB" noProof="0" dirty="0"/>
              <a:t>Click to edit Master title style</a:t>
            </a:r>
          </a:p>
        </p:txBody>
      </p:sp>
      <p:sp>
        <p:nvSpPr>
          <p:cNvPr id="3" name="Text Placeholder 2"/>
          <p:cNvSpPr>
            <a:spLocks noGrp="1"/>
          </p:cNvSpPr>
          <p:nvPr>
            <p:ph type="body" idx="1"/>
          </p:nvPr>
        </p:nvSpPr>
        <p:spPr>
          <a:xfrm>
            <a:off x="250825" y="1268413"/>
            <a:ext cx="8641656" cy="47244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p:cNvSpPr>
            <a:spLocks noGrp="1"/>
          </p:cNvSpPr>
          <p:nvPr>
            <p:ph type="dt" sz="half" idx="2"/>
          </p:nvPr>
        </p:nvSpPr>
        <p:spPr>
          <a:xfrm>
            <a:off x="3239852" y="6697681"/>
            <a:ext cx="1257536" cy="154800"/>
          </a:xfrm>
          <a:prstGeom prst="rect">
            <a:avLst/>
          </a:prstGeom>
        </p:spPr>
        <p:txBody>
          <a:bodyPr vert="horz" lIns="0" tIns="0" rIns="0" bIns="0" rtlCol="0" anchor="t" anchorCtr="0"/>
          <a:lstStyle>
            <a:lvl1pPr algn="r">
              <a:defRPr sz="700">
                <a:solidFill>
                  <a:schemeClr val="tx1"/>
                </a:solidFill>
              </a:defRPr>
            </a:lvl1pPr>
          </a:lstStyle>
          <a:p>
            <a:endParaRPr lang="en-GB" dirty="0"/>
          </a:p>
        </p:txBody>
      </p:sp>
      <p:sp>
        <p:nvSpPr>
          <p:cNvPr id="5" name="Footer Placeholder 4"/>
          <p:cNvSpPr>
            <a:spLocks noGrp="1"/>
          </p:cNvSpPr>
          <p:nvPr>
            <p:ph type="ftr" sz="quarter" idx="3"/>
          </p:nvPr>
        </p:nvSpPr>
        <p:spPr>
          <a:xfrm>
            <a:off x="250826" y="6697681"/>
            <a:ext cx="2989028" cy="154800"/>
          </a:xfrm>
          <a:prstGeom prst="rect">
            <a:avLst/>
          </a:prstGeom>
        </p:spPr>
        <p:txBody>
          <a:bodyPr vert="horz" lIns="0" tIns="0" rIns="0" bIns="0" rtlCol="0" anchor="t" anchorCtr="0"/>
          <a:lstStyle>
            <a:lvl1pPr algn="l">
              <a:defRPr sz="750" b="1">
                <a:solidFill>
                  <a:schemeClr val="tx1"/>
                </a:solidFill>
              </a:defRPr>
            </a:lvl1pPr>
          </a:lstStyle>
          <a:p>
            <a:endParaRPr lang="en-GB" dirty="0"/>
          </a:p>
        </p:txBody>
      </p:sp>
      <p:sp>
        <p:nvSpPr>
          <p:cNvPr id="6" name="Slide Number Placeholder 5"/>
          <p:cNvSpPr>
            <a:spLocks noGrp="1"/>
          </p:cNvSpPr>
          <p:nvPr>
            <p:ph type="sldNum" sz="quarter" idx="4"/>
          </p:nvPr>
        </p:nvSpPr>
        <p:spPr>
          <a:xfrm>
            <a:off x="250824" y="6517928"/>
            <a:ext cx="240231" cy="179755"/>
          </a:xfrm>
          <a:prstGeom prst="rect">
            <a:avLst/>
          </a:prstGeom>
        </p:spPr>
        <p:txBody>
          <a:bodyPr vert="horz" lIns="0" tIns="0" rIns="0" bIns="0" rtlCol="0" anchor="t" anchorCtr="0"/>
          <a:lstStyle>
            <a:lvl1pPr algn="l">
              <a:defRPr sz="700">
                <a:solidFill>
                  <a:schemeClr val="tx1"/>
                </a:solidFill>
              </a:defRPr>
            </a:lvl1pPr>
          </a:lstStyle>
          <a:p>
            <a:fld id="{5BA07366-CB75-4AA8-9E5B-928B849F427C}" type="slidenum">
              <a:rPr lang="en-GB" smtClean="0"/>
              <a:pPr/>
              <a:t>‹#›</a:t>
            </a:fld>
            <a:endParaRPr lang="en-GB" dirty="0"/>
          </a:p>
        </p:txBody>
      </p:sp>
      <p:sp>
        <p:nvSpPr>
          <p:cNvPr id="11" name="TextBox 10"/>
          <p:cNvSpPr txBox="1"/>
          <p:nvPr/>
        </p:nvSpPr>
        <p:spPr>
          <a:xfrm>
            <a:off x="491057" y="6517926"/>
            <a:ext cx="732573" cy="107722"/>
          </a:xfrm>
          <a:prstGeom prst="rect">
            <a:avLst/>
          </a:prstGeom>
          <a:noFill/>
        </p:spPr>
        <p:txBody>
          <a:bodyPr wrap="none" lIns="0" tIns="0" rIns="0" bIns="0" rtlCol="0">
            <a:spAutoFit/>
          </a:bodyPr>
          <a:lstStyle/>
          <a:p>
            <a:r>
              <a:rPr lang="en-GB" sz="700" noProof="0" dirty="0">
                <a:solidFill>
                  <a:schemeClr val="tx1"/>
                </a:solidFill>
              </a:rPr>
              <a:t>DNV GL © 2016</a:t>
            </a:r>
          </a:p>
        </p:txBody>
      </p:sp>
      <p:cxnSp>
        <p:nvCxnSpPr>
          <p:cNvPr id="15" name="Straight Connector 14"/>
          <p:cNvCxnSpPr/>
          <p:nvPr/>
        </p:nvCxnSpPr>
        <p:spPr>
          <a:xfrm>
            <a:off x="1" y="943200"/>
            <a:ext cx="889248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SD_FLD_DocumentDate"/>
          <p:cNvSpPr txBox="1">
            <a:spLocks noChangeArrowheads="1"/>
          </p:cNvSpPr>
          <p:nvPr/>
        </p:nvSpPr>
        <p:spPr bwMode="auto">
          <a:xfrm>
            <a:off x="1692001"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spcBef>
                <a:spcPct val="50000"/>
              </a:spcBef>
            </a:pPr>
            <a:r>
              <a:rPr lang="en-GB" altLang="ja-JP" sz="700">
                <a:solidFill>
                  <a:schemeClr val="tx1"/>
                </a:solidFill>
                <a:ea typeface="ＭＳ Ｐゴシック" charset="-128"/>
                <a:cs typeface="Arial" charset="0"/>
              </a:rPr>
              <a:t>08 March 2018</a:t>
            </a:r>
            <a:endParaRPr lang="en-GB" altLang="ja-JP" sz="700" dirty="0">
              <a:solidFill>
                <a:schemeClr val="tx1"/>
              </a:solidFill>
              <a:ea typeface="ＭＳ Ｐゴシック" charset="-128"/>
              <a:cs typeface="Arial" charset="0"/>
            </a:endParaRPr>
          </a:p>
        </p:txBody>
      </p:sp>
    </p:spTree>
    <p:extLst>
      <p:ext uri="{BB962C8B-B14F-4D97-AF65-F5344CB8AC3E}">
        <p14:creationId xmlns:p14="http://schemas.microsoft.com/office/powerpoint/2010/main" val="43822605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1" r:id="rId6"/>
    <p:sldLayoutId id="2147483665" r:id="rId7"/>
    <p:sldLayoutId id="2147483652" r:id="rId8"/>
    <p:sldLayoutId id="2147483653" r:id="rId9"/>
    <p:sldLayoutId id="2147483664" r:id="rId10"/>
    <p:sldLayoutId id="2147483666" r:id="rId11"/>
    <p:sldLayoutId id="2147483654" r:id="rId12"/>
    <p:sldLayoutId id="2147483655" r:id="rId13"/>
    <p:sldLayoutId id="2147483667" r:id="rId14"/>
  </p:sldLayoutIdLst>
  <p:hf hdr="0" ftr="0" dt="0"/>
  <p:txStyles>
    <p:titleStyle>
      <a:lvl1pPr algn="l" defTabSz="914400" rtl="0" eaLnBrk="1" latinLnBrk="0" hangingPunct="1">
        <a:spcBef>
          <a:spcPct val="0"/>
        </a:spcBef>
        <a:buNone/>
        <a:defRPr sz="1800" b="1" kern="1200">
          <a:solidFill>
            <a:schemeClr val="accent4"/>
          </a:solidFill>
          <a:latin typeface="+mj-lt"/>
          <a:ea typeface="+mj-ea"/>
          <a:cs typeface="+mj-cs"/>
        </a:defRPr>
      </a:lvl1pPr>
    </p:titleStyle>
    <p:body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descr="U:\DNV\New upgrading projects received September 2013\PPT project assigned September 2013-\work\A4 PPT logos.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25"/>
          <a:stretch/>
        </p:blipFill>
        <p:spPr bwMode="auto">
          <a:xfrm>
            <a:off x="1" y="6277566"/>
            <a:ext cx="8895105" cy="3287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250825" y="241082"/>
            <a:ext cx="8641656" cy="670087"/>
          </a:xfrm>
          <a:prstGeom prst="rect">
            <a:avLst/>
          </a:prstGeom>
        </p:spPr>
        <p:txBody>
          <a:bodyPr vert="horz" lIns="0" tIns="0" rIns="0" bIns="0" rtlCol="0" anchor="b" anchorCtr="0">
            <a:noAutofit/>
          </a:bodyPr>
          <a:lstStyle/>
          <a:p>
            <a:r>
              <a:rPr lang="en-GB" noProof="0" dirty="0"/>
              <a:t>Click to edit Master title style</a:t>
            </a:r>
          </a:p>
        </p:txBody>
      </p:sp>
      <p:sp>
        <p:nvSpPr>
          <p:cNvPr id="3" name="Text Placeholder 2"/>
          <p:cNvSpPr>
            <a:spLocks noGrp="1"/>
          </p:cNvSpPr>
          <p:nvPr>
            <p:ph type="body" idx="1"/>
          </p:nvPr>
        </p:nvSpPr>
        <p:spPr>
          <a:xfrm>
            <a:off x="250825" y="1268413"/>
            <a:ext cx="8641656" cy="47244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p:cNvSpPr>
            <a:spLocks noGrp="1"/>
          </p:cNvSpPr>
          <p:nvPr>
            <p:ph type="dt" sz="half" idx="2"/>
          </p:nvPr>
        </p:nvSpPr>
        <p:spPr>
          <a:xfrm>
            <a:off x="3239852" y="6697681"/>
            <a:ext cx="1257536" cy="154800"/>
          </a:xfrm>
          <a:prstGeom prst="rect">
            <a:avLst/>
          </a:prstGeom>
        </p:spPr>
        <p:txBody>
          <a:bodyPr vert="horz" lIns="0" tIns="0" rIns="0" bIns="0" rtlCol="0" anchor="t" anchorCtr="0"/>
          <a:lstStyle>
            <a:lvl1pPr algn="r">
              <a:defRPr sz="700">
                <a:solidFill>
                  <a:schemeClr val="tx1"/>
                </a:solidFill>
              </a:defRPr>
            </a:lvl1pPr>
          </a:lstStyle>
          <a:p>
            <a:endParaRPr lang="en-GB" dirty="0"/>
          </a:p>
        </p:txBody>
      </p:sp>
      <p:sp>
        <p:nvSpPr>
          <p:cNvPr id="5" name="Footer Placeholder 4"/>
          <p:cNvSpPr>
            <a:spLocks noGrp="1"/>
          </p:cNvSpPr>
          <p:nvPr>
            <p:ph type="ftr" sz="quarter" idx="3"/>
          </p:nvPr>
        </p:nvSpPr>
        <p:spPr>
          <a:xfrm>
            <a:off x="250826" y="6697681"/>
            <a:ext cx="2989028" cy="154800"/>
          </a:xfrm>
          <a:prstGeom prst="rect">
            <a:avLst/>
          </a:prstGeom>
        </p:spPr>
        <p:txBody>
          <a:bodyPr vert="horz" lIns="0" tIns="0" rIns="0" bIns="0" rtlCol="0" anchor="t" anchorCtr="0"/>
          <a:lstStyle>
            <a:lvl1pPr algn="l">
              <a:defRPr sz="750" b="1">
                <a:solidFill>
                  <a:schemeClr val="tx1"/>
                </a:solidFill>
              </a:defRPr>
            </a:lvl1pPr>
          </a:lstStyle>
          <a:p>
            <a:r>
              <a:rPr lang="en-GB" dirty="0"/>
              <a:t>© DNV GL 2016</a:t>
            </a:r>
          </a:p>
        </p:txBody>
      </p:sp>
      <p:sp>
        <p:nvSpPr>
          <p:cNvPr id="6" name="Slide Number Placeholder 5"/>
          <p:cNvSpPr>
            <a:spLocks noGrp="1"/>
          </p:cNvSpPr>
          <p:nvPr>
            <p:ph type="sldNum" sz="quarter" idx="4"/>
          </p:nvPr>
        </p:nvSpPr>
        <p:spPr>
          <a:xfrm>
            <a:off x="250824" y="6517928"/>
            <a:ext cx="240231" cy="179755"/>
          </a:xfrm>
          <a:prstGeom prst="rect">
            <a:avLst/>
          </a:prstGeom>
        </p:spPr>
        <p:txBody>
          <a:bodyPr vert="horz" lIns="0" tIns="0" rIns="0" bIns="0" rtlCol="0" anchor="t" anchorCtr="0"/>
          <a:lstStyle>
            <a:lvl1pPr algn="l">
              <a:defRPr sz="700">
                <a:solidFill>
                  <a:schemeClr val="tx1"/>
                </a:solidFill>
              </a:defRPr>
            </a:lvl1pPr>
          </a:lstStyle>
          <a:p>
            <a:fld id="{5BA07366-CB75-4AA8-9E5B-928B849F427C}" type="slidenum">
              <a:rPr lang="en-GB" smtClean="0"/>
              <a:pPr/>
              <a:t>‹#›</a:t>
            </a:fld>
            <a:endParaRPr lang="en-GB" dirty="0"/>
          </a:p>
        </p:txBody>
      </p:sp>
      <p:cxnSp>
        <p:nvCxnSpPr>
          <p:cNvPr id="15" name="Straight Connector 14"/>
          <p:cNvCxnSpPr/>
          <p:nvPr/>
        </p:nvCxnSpPr>
        <p:spPr>
          <a:xfrm>
            <a:off x="1" y="943200"/>
            <a:ext cx="889248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SD_FLD_DocumentDate"/>
          <p:cNvSpPr txBox="1">
            <a:spLocks noChangeArrowheads="1"/>
          </p:cNvSpPr>
          <p:nvPr/>
        </p:nvSpPr>
        <p:spPr bwMode="auto">
          <a:xfrm>
            <a:off x="1692001"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spcBef>
                <a:spcPct val="50000"/>
              </a:spcBef>
            </a:pPr>
            <a:r>
              <a:rPr lang="en-GB" altLang="ja-JP" sz="700">
                <a:solidFill>
                  <a:schemeClr val="tx1"/>
                </a:solidFill>
                <a:ea typeface="ＭＳ Ｐゴシック" charset="-128"/>
                <a:cs typeface="Arial" charset="0"/>
              </a:rPr>
              <a:t>08 March 2018</a:t>
            </a:r>
            <a:endParaRPr lang="en-GB" altLang="ja-JP" sz="700" dirty="0">
              <a:solidFill>
                <a:schemeClr val="tx1"/>
              </a:solidFill>
              <a:ea typeface="ＭＳ Ｐゴシック" charset="-128"/>
              <a:cs typeface="Arial" charset="0"/>
            </a:endParaRPr>
          </a:p>
        </p:txBody>
      </p:sp>
    </p:spTree>
    <p:extLst>
      <p:ext uri="{BB962C8B-B14F-4D97-AF65-F5344CB8AC3E}">
        <p14:creationId xmlns:p14="http://schemas.microsoft.com/office/powerpoint/2010/main" val="3968027171"/>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spcBef>
          <a:spcPct val="0"/>
        </a:spcBef>
        <a:buNone/>
        <a:defRPr sz="1800" b="1" kern="1200">
          <a:solidFill>
            <a:schemeClr val="accent4"/>
          </a:solidFill>
          <a:latin typeface="+mj-lt"/>
          <a:ea typeface="+mj-ea"/>
          <a:cs typeface="+mj-cs"/>
        </a:defRPr>
      </a:lvl1pPr>
    </p:titleStyle>
    <p:body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mailto:Chris.garrett@dnvgl.com"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mailto:Chris.garrett@dnvgl.com"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249" y="2289566"/>
            <a:ext cx="8569648" cy="666452"/>
          </a:xfrm>
        </p:spPr>
        <p:txBody>
          <a:bodyPr/>
          <a:lstStyle/>
          <a:p>
            <a:r>
              <a:rPr lang="en-GB" dirty="0"/>
              <a:t>FOWIND: </a:t>
            </a:r>
            <a:br>
              <a:rPr lang="en-GB" dirty="0"/>
            </a:br>
            <a:r>
              <a:rPr lang="en-GB" dirty="0"/>
              <a:t>Supply Chain and Ports Report</a:t>
            </a:r>
            <a:br>
              <a:rPr lang="en-GB" dirty="0"/>
            </a:br>
            <a:br>
              <a:rPr lang="en-GB" dirty="0"/>
            </a:br>
            <a:r>
              <a:rPr lang="en-GB" dirty="0"/>
              <a:t> </a:t>
            </a:r>
          </a:p>
        </p:txBody>
      </p:sp>
      <p:sp>
        <p:nvSpPr>
          <p:cNvPr id="10" name="Slide Number Placeholder 9"/>
          <p:cNvSpPr>
            <a:spLocks noGrp="1"/>
          </p:cNvSpPr>
          <p:nvPr>
            <p:ph type="sldNum" sz="quarter" idx="17"/>
          </p:nvPr>
        </p:nvSpPr>
        <p:spPr/>
        <p:txBody>
          <a:bodyPr/>
          <a:lstStyle/>
          <a:p>
            <a:fld id="{5BA07366-CB75-4AA8-9E5B-928B849F427C}" type="slidenum">
              <a:rPr lang="en-GB" smtClean="0"/>
              <a:pPr/>
              <a:t>1</a:t>
            </a:fld>
            <a:endParaRPr lang="en-GB" dirty="0"/>
          </a:p>
        </p:txBody>
      </p:sp>
    </p:spTree>
    <p:extLst>
      <p:ext uri="{BB962C8B-B14F-4D97-AF65-F5344CB8AC3E}">
        <p14:creationId xmlns:p14="http://schemas.microsoft.com/office/powerpoint/2010/main" val="2613911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Port Infrastructure assessment methodology </a:t>
            </a:r>
            <a:r>
              <a:rPr lang="en-GB" sz="1200" dirty="0"/>
              <a:t>(Section 3.3 onward)</a:t>
            </a:r>
          </a:p>
        </p:txBody>
      </p:sp>
      <p:sp>
        <p:nvSpPr>
          <p:cNvPr id="4" name="Slide Number Placeholder 3"/>
          <p:cNvSpPr>
            <a:spLocks noGrp="1"/>
          </p:cNvSpPr>
          <p:nvPr>
            <p:ph type="sldNum" sz="quarter" idx="12"/>
          </p:nvPr>
        </p:nvSpPr>
        <p:spPr/>
        <p:txBody>
          <a:bodyPr/>
          <a:lstStyle/>
          <a:p>
            <a:fld id="{5BA07366-CB75-4AA8-9E5B-928B849F427C}" type="slidenum">
              <a:rPr lang="en-GB" smtClean="0"/>
              <a:t>10</a:t>
            </a:fld>
            <a:endParaRPr lang="en-GB"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3736" y="1216968"/>
            <a:ext cx="8232935" cy="364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3735" y="4863133"/>
            <a:ext cx="8149385" cy="1266757"/>
          </a:xfrm>
          <a:prstGeom prst="rect">
            <a:avLst/>
          </a:prstGeom>
          <a:noFill/>
        </p:spPr>
        <p:txBody>
          <a:bodyPr wrap="square" lIns="0" tIns="0" rIns="0" bIns="0" rtlCol="0">
            <a:spAutoFit/>
          </a:bodyPr>
          <a:lstStyle/>
          <a:p>
            <a:pPr>
              <a:lnSpc>
                <a:spcPct val="113000"/>
              </a:lnSpc>
              <a:spcBef>
                <a:spcPts val="600"/>
              </a:spcBef>
            </a:pPr>
            <a:endParaRPr lang="en-GB" sz="1600" dirty="0">
              <a:solidFill>
                <a:srgbClr val="333333"/>
              </a:solidFill>
            </a:endParaRPr>
          </a:p>
          <a:p>
            <a:pPr>
              <a:lnSpc>
                <a:spcPct val="113000"/>
              </a:lnSpc>
              <a:spcBef>
                <a:spcPts val="600"/>
              </a:spcBef>
            </a:pPr>
            <a:r>
              <a:rPr lang="en-GB" sz="1600" dirty="0">
                <a:solidFill>
                  <a:srgbClr val="333333"/>
                </a:solidFill>
              </a:rPr>
              <a:t>LANDWARD LIMITATIONS – Dictated by Foundation, OSS &amp; WTG Components</a:t>
            </a:r>
          </a:p>
          <a:p>
            <a:pPr>
              <a:lnSpc>
                <a:spcPct val="113000"/>
              </a:lnSpc>
              <a:spcBef>
                <a:spcPts val="600"/>
              </a:spcBef>
            </a:pPr>
            <a:r>
              <a:rPr lang="en-GB" sz="1600" dirty="0">
                <a:solidFill>
                  <a:srgbClr val="333333"/>
                </a:solidFill>
              </a:rPr>
              <a:t>SEAWARD LIMITATIONS    - Dictated by Vessel Dimensions needed for 				Installation Strategy</a:t>
            </a:r>
          </a:p>
        </p:txBody>
      </p:sp>
    </p:spTree>
    <p:extLst>
      <p:ext uri="{BB962C8B-B14F-4D97-AF65-F5344CB8AC3E}">
        <p14:creationId xmlns:p14="http://schemas.microsoft.com/office/powerpoint/2010/main" val="3515080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p:txBody>
          <a:bodyPr/>
          <a:lstStyle/>
          <a:p>
            <a:pPr eaLnBrk="1" hangingPunct="1"/>
            <a:r>
              <a:rPr lang="en-GB" altLang="en-US" dirty="0">
                <a:ea typeface="ＭＳ Ｐゴシック" pitchFamily="34" charset="-128"/>
              </a:rPr>
              <a:t>Selecting the right vessel &amp; tools for the job! More later……</a:t>
            </a:r>
          </a:p>
        </p:txBody>
      </p:sp>
      <p:pic>
        <p:nvPicPr>
          <p:cNvPr id="23556" name="Picture 9" descr="av_090420_M5000_Gruendung_JO_004"/>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3205498" y="1020107"/>
            <a:ext cx="2597391" cy="1777839"/>
          </a:xfrm>
          <a:noFill/>
        </p:spPr>
      </p:pic>
      <p:pic>
        <p:nvPicPr>
          <p:cNvPr id="23558" name="Picture 3" descr="Jumbo Javelin"/>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28349" y="3159374"/>
            <a:ext cx="2610681" cy="2070351"/>
          </a:xfrm>
          <a:noFill/>
        </p:spPr>
      </p:pic>
      <p:sp>
        <p:nvSpPr>
          <p:cNvPr id="23559" name="Text Box 4"/>
          <p:cNvSpPr txBox="1">
            <a:spLocks noChangeArrowheads="1"/>
          </p:cNvSpPr>
          <p:nvPr/>
        </p:nvSpPr>
        <p:spPr bwMode="auto">
          <a:xfrm>
            <a:off x="176215" y="5217189"/>
            <a:ext cx="2549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baseline="-25000">
                <a:solidFill>
                  <a:schemeClr val="tx1"/>
                </a:solidFill>
                <a:latin typeface="Arial" pitchFamily="34" charset="0"/>
                <a:ea typeface="ＭＳ Ｐゴシック" pitchFamily="34" charset="-128"/>
              </a:defRPr>
            </a:lvl1pPr>
            <a:lvl2pPr marL="742950" indent="-285750" eaLnBrk="0" hangingPunct="0">
              <a:defRPr b="1" baseline="-25000">
                <a:solidFill>
                  <a:schemeClr val="tx1"/>
                </a:solidFill>
                <a:latin typeface="Arial" pitchFamily="34" charset="0"/>
                <a:ea typeface="ＭＳ Ｐゴシック" pitchFamily="34" charset="-128"/>
              </a:defRPr>
            </a:lvl2pPr>
            <a:lvl3pPr marL="1143000" indent="-228600" eaLnBrk="0" hangingPunct="0">
              <a:defRPr b="1" baseline="-25000">
                <a:solidFill>
                  <a:schemeClr val="tx1"/>
                </a:solidFill>
                <a:latin typeface="Arial" pitchFamily="34" charset="0"/>
                <a:ea typeface="ＭＳ Ｐゴシック" pitchFamily="34" charset="-128"/>
              </a:defRPr>
            </a:lvl3pPr>
            <a:lvl4pPr marL="1600200" indent="-228600" eaLnBrk="0" hangingPunct="0">
              <a:defRPr b="1" baseline="-25000">
                <a:solidFill>
                  <a:schemeClr val="tx1"/>
                </a:solidFill>
                <a:latin typeface="Arial" pitchFamily="34" charset="0"/>
                <a:ea typeface="ＭＳ Ｐゴシック" pitchFamily="34" charset="-128"/>
              </a:defRPr>
            </a:lvl4pPr>
            <a:lvl5pPr marL="2057400" indent="-228600" eaLnBrk="0" hangingPunct="0">
              <a:defRPr b="1" baseline="-250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9pPr>
          </a:lstStyle>
          <a:p>
            <a:pPr algn="ctr" eaLnBrk="1" hangingPunct="1">
              <a:spcBef>
                <a:spcPct val="50000"/>
              </a:spcBef>
            </a:pPr>
            <a:r>
              <a:rPr lang="en-GB" altLang="en-US" sz="1200" b="0" baseline="0" dirty="0">
                <a:latin typeface="+mn-lt"/>
              </a:rPr>
              <a:t>Heavy-Lift Cargo Vessel HLCV</a:t>
            </a:r>
          </a:p>
        </p:txBody>
      </p:sp>
      <p:sp>
        <p:nvSpPr>
          <p:cNvPr id="23560" name="Text Box 5"/>
          <p:cNvSpPr txBox="1">
            <a:spLocks noChangeArrowheads="1"/>
          </p:cNvSpPr>
          <p:nvPr/>
        </p:nvSpPr>
        <p:spPr bwMode="auto">
          <a:xfrm>
            <a:off x="128347" y="2797950"/>
            <a:ext cx="2725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baseline="-25000">
                <a:solidFill>
                  <a:schemeClr val="tx1"/>
                </a:solidFill>
                <a:latin typeface="Arial" pitchFamily="34" charset="0"/>
                <a:ea typeface="ＭＳ Ｐゴシック" pitchFamily="34" charset="-128"/>
              </a:defRPr>
            </a:lvl1pPr>
            <a:lvl2pPr marL="742950" indent="-285750" eaLnBrk="0" hangingPunct="0">
              <a:defRPr b="1" baseline="-25000">
                <a:solidFill>
                  <a:schemeClr val="tx1"/>
                </a:solidFill>
                <a:latin typeface="Arial" pitchFamily="34" charset="0"/>
                <a:ea typeface="ＭＳ Ｐゴシック" pitchFamily="34" charset="-128"/>
              </a:defRPr>
            </a:lvl2pPr>
            <a:lvl3pPr marL="1143000" indent="-228600" eaLnBrk="0" hangingPunct="0">
              <a:defRPr b="1" baseline="-25000">
                <a:solidFill>
                  <a:schemeClr val="tx1"/>
                </a:solidFill>
                <a:latin typeface="Arial" pitchFamily="34" charset="0"/>
                <a:ea typeface="ＭＳ Ｐゴシック" pitchFamily="34" charset="-128"/>
              </a:defRPr>
            </a:lvl3pPr>
            <a:lvl4pPr marL="1600200" indent="-228600" eaLnBrk="0" hangingPunct="0">
              <a:defRPr b="1" baseline="-25000">
                <a:solidFill>
                  <a:schemeClr val="tx1"/>
                </a:solidFill>
                <a:latin typeface="Arial" pitchFamily="34" charset="0"/>
                <a:ea typeface="ＭＳ Ｐゴシック" pitchFamily="34" charset="-128"/>
              </a:defRPr>
            </a:lvl4pPr>
            <a:lvl5pPr marL="2057400" indent="-228600" eaLnBrk="0" hangingPunct="0">
              <a:defRPr b="1" baseline="-250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9pPr>
          </a:lstStyle>
          <a:p>
            <a:pPr algn="ctr" eaLnBrk="1" hangingPunct="1">
              <a:spcBef>
                <a:spcPct val="50000"/>
              </a:spcBef>
            </a:pPr>
            <a:r>
              <a:rPr lang="en-GB" altLang="en-US" sz="1200" b="0" baseline="0" dirty="0">
                <a:latin typeface="+mn-lt"/>
              </a:rPr>
              <a:t>Small JUB</a:t>
            </a:r>
          </a:p>
        </p:txBody>
      </p:sp>
      <p:sp>
        <p:nvSpPr>
          <p:cNvPr id="23561" name="Text Box 6"/>
          <p:cNvSpPr txBox="1">
            <a:spLocks noChangeArrowheads="1"/>
          </p:cNvSpPr>
          <p:nvPr/>
        </p:nvSpPr>
        <p:spPr bwMode="auto">
          <a:xfrm>
            <a:off x="3205498" y="2797949"/>
            <a:ext cx="26984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baseline="-25000">
                <a:solidFill>
                  <a:schemeClr val="tx1"/>
                </a:solidFill>
                <a:latin typeface="Arial" pitchFamily="34" charset="0"/>
                <a:ea typeface="ＭＳ Ｐゴシック" pitchFamily="34" charset="-128"/>
              </a:defRPr>
            </a:lvl1pPr>
            <a:lvl2pPr marL="742950" indent="-285750" eaLnBrk="0" hangingPunct="0">
              <a:defRPr b="1" baseline="-25000">
                <a:solidFill>
                  <a:schemeClr val="tx1"/>
                </a:solidFill>
                <a:latin typeface="Arial" pitchFamily="34" charset="0"/>
                <a:ea typeface="ＭＳ Ｐゴシック" pitchFamily="34" charset="-128"/>
              </a:defRPr>
            </a:lvl2pPr>
            <a:lvl3pPr marL="1143000" indent="-228600" eaLnBrk="0" hangingPunct="0">
              <a:defRPr b="1" baseline="-25000">
                <a:solidFill>
                  <a:schemeClr val="tx1"/>
                </a:solidFill>
                <a:latin typeface="Arial" pitchFamily="34" charset="0"/>
                <a:ea typeface="ＭＳ Ｐゴシック" pitchFamily="34" charset="-128"/>
              </a:defRPr>
            </a:lvl3pPr>
            <a:lvl4pPr marL="1600200" indent="-228600" eaLnBrk="0" hangingPunct="0">
              <a:defRPr b="1" baseline="-25000">
                <a:solidFill>
                  <a:schemeClr val="tx1"/>
                </a:solidFill>
                <a:latin typeface="Arial" pitchFamily="34" charset="0"/>
                <a:ea typeface="ＭＳ Ｐゴシック" pitchFamily="34" charset="-128"/>
              </a:defRPr>
            </a:lvl4pPr>
            <a:lvl5pPr marL="2057400" indent="-228600" eaLnBrk="0" hangingPunct="0">
              <a:defRPr b="1" baseline="-250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9pPr>
          </a:lstStyle>
          <a:p>
            <a:pPr algn="ctr" eaLnBrk="1" hangingPunct="1">
              <a:spcBef>
                <a:spcPct val="50000"/>
              </a:spcBef>
            </a:pPr>
            <a:r>
              <a:rPr lang="en-GB" altLang="en-US" sz="1200" b="0" baseline="0" dirty="0" err="1">
                <a:latin typeface="+mn-lt"/>
              </a:rPr>
              <a:t>Shearleg</a:t>
            </a:r>
            <a:r>
              <a:rPr lang="en-GB" altLang="en-US" sz="1200" b="0" baseline="0" dirty="0">
                <a:latin typeface="+mn-lt"/>
              </a:rPr>
              <a:t> crane SLHLV	</a:t>
            </a:r>
          </a:p>
        </p:txBody>
      </p:sp>
      <p:sp>
        <p:nvSpPr>
          <p:cNvPr id="23562" name="Text Box 7"/>
          <p:cNvSpPr txBox="1">
            <a:spLocks noChangeArrowheads="1"/>
          </p:cNvSpPr>
          <p:nvPr/>
        </p:nvSpPr>
        <p:spPr bwMode="auto">
          <a:xfrm>
            <a:off x="6237291" y="2797947"/>
            <a:ext cx="2684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baseline="-25000">
                <a:solidFill>
                  <a:schemeClr val="tx1"/>
                </a:solidFill>
                <a:latin typeface="Arial" pitchFamily="34" charset="0"/>
                <a:ea typeface="ＭＳ Ｐゴシック" pitchFamily="34" charset="-128"/>
              </a:defRPr>
            </a:lvl1pPr>
            <a:lvl2pPr marL="742950" indent="-285750" eaLnBrk="0" hangingPunct="0">
              <a:defRPr b="1" baseline="-25000">
                <a:solidFill>
                  <a:schemeClr val="tx1"/>
                </a:solidFill>
                <a:latin typeface="Arial" pitchFamily="34" charset="0"/>
                <a:ea typeface="ＭＳ Ｐゴシック" pitchFamily="34" charset="-128"/>
              </a:defRPr>
            </a:lvl2pPr>
            <a:lvl3pPr marL="1143000" indent="-228600" eaLnBrk="0" hangingPunct="0">
              <a:defRPr b="1" baseline="-25000">
                <a:solidFill>
                  <a:schemeClr val="tx1"/>
                </a:solidFill>
                <a:latin typeface="Arial" pitchFamily="34" charset="0"/>
                <a:ea typeface="ＭＳ Ｐゴシック" pitchFamily="34" charset="-128"/>
              </a:defRPr>
            </a:lvl3pPr>
            <a:lvl4pPr marL="1600200" indent="-228600" eaLnBrk="0" hangingPunct="0">
              <a:defRPr b="1" baseline="-25000">
                <a:solidFill>
                  <a:schemeClr val="tx1"/>
                </a:solidFill>
                <a:latin typeface="Arial" pitchFamily="34" charset="0"/>
                <a:ea typeface="ＭＳ Ｐゴシック" pitchFamily="34" charset="-128"/>
              </a:defRPr>
            </a:lvl4pPr>
            <a:lvl5pPr marL="2057400" indent="-228600" eaLnBrk="0" hangingPunct="0">
              <a:defRPr b="1" baseline="-250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9pPr>
          </a:lstStyle>
          <a:p>
            <a:pPr algn="ctr" eaLnBrk="1" hangingPunct="1">
              <a:spcBef>
                <a:spcPct val="50000"/>
              </a:spcBef>
            </a:pPr>
            <a:r>
              <a:rPr lang="en-GB" altLang="en-US" sz="1200" b="0" baseline="0" dirty="0">
                <a:latin typeface="+mn-lt"/>
              </a:rPr>
              <a:t>Heavy-lift vessel HLV</a:t>
            </a:r>
          </a:p>
        </p:txBody>
      </p:sp>
      <p:grpSp>
        <p:nvGrpSpPr>
          <p:cNvPr id="3" name="Group 2"/>
          <p:cNvGrpSpPr/>
          <p:nvPr/>
        </p:nvGrpSpPr>
        <p:grpSpPr>
          <a:xfrm>
            <a:off x="5802890" y="3248757"/>
            <a:ext cx="3239510" cy="2257964"/>
            <a:chOff x="5685722" y="4013288"/>
            <a:chExt cx="3285408" cy="2424704"/>
          </a:xfrm>
        </p:grpSpPr>
        <p:pic>
          <p:nvPicPr>
            <p:cNvPr id="23565" name="Picture 12" descr="MPI Resolution"/>
            <p:cNvPicPr>
              <a:picLocks noChangeAspect="1" noChangeArrowheads="1"/>
            </p:cNvPicPr>
            <p:nvPr/>
          </p:nvPicPr>
          <p:blipFill>
            <a:blip r:embed="rId5">
              <a:extLst>
                <a:ext uri="{28A0092B-C50C-407E-A947-70E740481C1C}">
                  <a14:useLocalDpi xmlns:a14="http://schemas.microsoft.com/office/drawing/2010/main" val="0"/>
                </a:ext>
              </a:extLst>
            </a:blip>
            <a:srcRect l="5798" b="20259"/>
            <a:stretch>
              <a:fillRect/>
            </a:stretch>
          </p:blipFill>
          <p:spPr bwMode="auto">
            <a:xfrm>
              <a:off x="5922963" y="4013288"/>
              <a:ext cx="2925762"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 Box 13"/>
            <p:cNvSpPr txBox="1">
              <a:spLocks noChangeArrowheads="1"/>
            </p:cNvSpPr>
            <p:nvPr/>
          </p:nvSpPr>
          <p:spPr bwMode="auto">
            <a:xfrm>
              <a:off x="5685722" y="6140538"/>
              <a:ext cx="3285408" cy="2974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baseline="-25000">
                  <a:solidFill>
                    <a:schemeClr val="tx1"/>
                  </a:solidFill>
                  <a:latin typeface="Arial" pitchFamily="34" charset="0"/>
                  <a:ea typeface="ＭＳ Ｐゴシック" pitchFamily="34" charset="-128"/>
                </a:defRPr>
              </a:lvl1pPr>
              <a:lvl2pPr marL="742950" indent="-285750" eaLnBrk="0" hangingPunct="0">
                <a:defRPr b="1" baseline="-25000">
                  <a:solidFill>
                    <a:schemeClr val="tx1"/>
                  </a:solidFill>
                  <a:latin typeface="Arial" pitchFamily="34" charset="0"/>
                  <a:ea typeface="ＭＳ Ｐゴシック" pitchFamily="34" charset="-128"/>
                </a:defRPr>
              </a:lvl2pPr>
              <a:lvl3pPr marL="1143000" indent="-228600" eaLnBrk="0" hangingPunct="0">
                <a:defRPr b="1" baseline="-25000">
                  <a:solidFill>
                    <a:schemeClr val="tx1"/>
                  </a:solidFill>
                  <a:latin typeface="Arial" pitchFamily="34" charset="0"/>
                  <a:ea typeface="ＭＳ Ｐゴシック" pitchFamily="34" charset="-128"/>
                </a:defRPr>
              </a:lvl3pPr>
              <a:lvl4pPr marL="1600200" indent="-228600" eaLnBrk="0" hangingPunct="0">
                <a:defRPr b="1" baseline="-25000">
                  <a:solidFill>
                    <a:schemeClr val="tx1"/>
                  </a:solidFill>
                  <a:latin typeface="Arial" pitchFamily="34" charset="0"/>
                  <a:ea typeface="ＭＳ Ｐゴシック" pitchFamily="34" charset="-128"/>
                </a:defRPr>
              </a:lvl4pPr>
              <a:lvl5pPr marL="2057400" indent="-228600" eaLnBrk="0" hangingPunct="0">
                <a:defRPr b="1" baseline="-250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9pPr>
            </a:lstStyle>
            <a:p>
              <a:pPr algn="ctr" eaLnBrk="1" hangingPunct="1">
                <a:spcBef>
                  <a:spcPct val="50000"/>
                </a:spcBef>
              </a:pPr>
              <a:r>
                <a:rPr lang="en-GB" altLang="en-US" sz="1200" b="0" baseline="0" dirty="0">
                  <a:latin typeface="+mn-lt"/>
                </a:rPr>
                <a:t>Wind Turbine Installation Vessel WTIV</a:t>
              </a:r>
            </a:p>
          </p:txBody>
        </p:sp>
      </p:grpSp>
      <p:sp>
        <p:nvSpPr>
          <p:cNvPr id="23567" name="Text Box 14"/>
          <p:cNvSpPr txBox="1">
            <a:spLocks noChangeArrowheads="1"/>
          </p:cNvSpPr>
          <p:nvPr/>
        </p:nvSpPr>
        <p:spPr bwMode="auto">
          <a:xfrm>
            <a:off x="2385496" y="5701112"/>
            <a:ext cx="5642888"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baseline="-25000">
                <a:solidFill>
                  <a:schemeClr val="tx1"/>
                </a:solidFill>
                <a:latin typeface="Arial" pitchFamily="34" charset="0"/>
                <a:ea typeface="ＭＳ Ｐゴシック" pitchFamily="34" charset="-128"/>
              </a:defRPr>
            </a:lvl1pPr>
            <a:lvl2pPr marL="742950" indent="-285750" eaLnBrk="0" hangingPunct="0">
              <a:defRPr b="1" baseline="-25000">
                <a:solidFill>
                  <a:schemeClr val="tx1"/>
                </a:solidFill>
                <a:latin typeface="Arial" pitchFamily="34" charset="0"/>
                <a:ea typeface="ＭＳ Ｐゴシック" pitchFamily="34" charset="-128"/>
              </a:defRPr>
            </a:lvl2pPr>
            <a:lvl3pPr marL="1143000" indent="-228600" eaLnBrk="0" hangingPunct="0">
              <a:defRPr b="1" baseline="-25000">
                <a:solidFill>
                  <a:schemeClr val="tx1"/>
                </a:solidFill>
                <a:latin typeface="Arial" pitchFamily="34" charset="0"/>
                <a:ea typeface="ＭＳ Ｐゴシック" pitchFamily="34" charset="-128"/>
              </a:defRPr>
            </a:lvl3pPr>
            <a:lvl4pPr marL="1600200" indent="-228600" eaLnBrk="0" hangingPunct="0">
              <a:defRPr b="1" baseline="-25000">
                <a:solidFill>
                  <a:schemeClr val="tx1"/>
                </a:solidFill>
                <a:latin typeface="Arial" pitchFamily="34" charset="0"/>
                <a:ea typeface="ＭＳ Ｐゴシック" pitchFamily="34" charset="-128"/>
              </a:defRPr>
            </a:lvl4pPr>
            <a:lvl5pPr marL="2057400" indent="-228600" eaLnBrk="0" hangingPunct="0">
              <a:defRPr b="1" baseline="-250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9pPr>
          </a:lstStyle>
          <a:p>
            <a:pPr marL="228600" indent="-228600" eaLnBrk="1" hangingPunct="1">
              <a:spcBef>
                <a:spcPct val="50000"/>
              </a:spcBef>
              <a:buAutoNum type="arabicParenR"/>
            </a:pPr>
            <a:r>
              <a:rPr lang="en-GB" altLang="en-US" sz="1200" b="0" i="1" baseline="0" dirty="0">
                <a:latin typeface="+mn-lt"/>
              </a:rPr>
              <a:t>Goliath		2) Taklift 7	 	3) Oleg Strashnov</a:t>
            </a:r>
          </a:p>
          <a:p>
            <a:pPr eaLnBrk="1" hangingPunct="1">
              <a:spcBef>
                <a:spcPct val="50000"/>
              </a:spcBef>
            </a:pPr>
            <a:r>
              <a:rPr lang="en-GB" altLang="en-US" sz="1200" b="0" i="1" baseline="0" dirty="0">
                <a:latin typeface="+mn-lt"/>
              </a:rPr>
              <a:t>4) Jumbo Javelin  	5) Normand Flower	6) MPI Resolution</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6178" y="1055184"/>
            <a:ext cx="2518329" cy="179775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859" y="954021"/>
            <a:ext cx="1827065" cy="1843925"/>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4284" y="3215560"/>
            <a:ext cx="3005569" cy="2002460"/>
          </a:xfrm>
          <a:prstGeom prst="rect">
            <a:avLst/>
          </a:prstGeom>
        </p:spPr>
      </p:pic>
      <p:sp>
        <p:nvSpPr>
          <p:cNvPr id="23" name="Text Box 4"/>
          <p:cNvSpPr txBox="1">
            <a:spLocks noChangeArrowheads="1"/>
          </p:cNvSpPr>
          <p:nvPr/>
        </p:nvSpPr>
        <p:spPr bwMode="auto">
          <a:xfrm>
            <a:off x="3142305" y="5229721"/>
            <a:ext cx="2549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baseline="-25000">
                <a:solidFill>
                  <a:schemeClr val="tx1"/>
                </a:solidFill>
                <a:latin typeface="Arial" pitchFamily="34" charset="0"/>
                <a:ea typeface="ＭＳ Ｐゴシック" pitchFamily="34" charset="-128"/>
              </a:defRPr>
            </a:lvl1pPr>
            <a:lvl2pPr marL="742950" indent="-285750" eaLnBrk="0" hangingPunct="0">
              <a:defRPr b="1" baseline="-25000">
                <a:solidFill>
                  <a:schemeClr val="tx1"/>
                </a:solidFill>
                <a:latin typeface="Arial" pitchFamily="34" charset="0"/>
                <a:ea typeface="ＭＳ Ｐゴシック" pitchFamily="34" charset="-128"/>
              </a:defRPr>
            </a:lvl2pPr>
            <a:lvl3pPr marL="1143000" indent="-228600" eaLnBrk="0" hangingPunct="0">
              <a:defRPr b="1" baseline="-25000">
                <a:solidFill>
                  <a:schemeClr val="tx1"/>
                </a:solidFill>
                <a:latin typeface="Arial" pitchFamily="34" charset="0"/>
                <a:ea typeface="ＭＳ Ｐゴシック" pitchFamily="34" charset="-128"/>
              </a:defRPr>
            </a:lvl3pPr>
            <a:lvl4pPr marL="1600200" indent="-228600" eaLnBrk="0" hangingPunct="0">
              <a:defRPr b="1" baseline="-25000">
                <a:solidFill>
                  <a:schemeClr val="tx1"/>
                </a:solidFill>
                <a:latin typeface="Arial" pitchFamily="34" charset="0"/>
                <a:ea typeface="ＭＳ Ｐゴシック" pitchFamily="34" charset="-128"/>
              </a:defRPr>
            </a:lvl4pPr>
            <a:lvl5pPr marL="2057400" indent="-228600" eaLnBrk="0" hangingPunct="0">
              <a:defRPr b="1" baseline="-250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b="1" baseline="-25000">
                <a:solidFill>
                  <a:schemeClr val="tx1"/>
                </a:solidFill>
                <a:latin typeface="Arial" pitchFamily="34" charset="0"/>
                <a:ea typeface="ＭＳ Ｐゴシック" pitchFamily="34" charset="-128"/>
              </a:defRPr>
            </a:lvl9pPr>
          </a:lstStyle>
          <a:p>
            <a:pPr algn="ctr" eaLnBrk="1" hangingPunct="1">
              <a:spcBef>
                <a:spcPct val="50000"/>
              </a:spcBef>
            </a:pPr>
            <a:r>
              <a:rPr lang="en-GB" altLang="en-US" sz="1200" b="0" baseline="0" dirty="0">
                <a:latin typeface="+mn-lt"/>
              </a:rPr>
              <a:t>Offshore Supply Vessel OSV</a:t>
            </a:r>
          </a:p>
        </p:txBody>
      </p:sp>
    </p:spTree>
    <p:extLst>
      <p:ext uri="{BB962C8B-B14F-4D97-AF65-F5344CB8AC3E}">
        <p14:creationId xmlns:p14="http://schemas.microsoft.com/office/powerpoint/2010/main" val="1339927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Depth &amp; Width requirements of Vessels by T&amp;I Strategy</a:t>
            </a:r>
          </a:p>
        </p:txBody>
      </p:sp>
      <p:sp>
        <p:nvSpPr>
          <p:cNvPr id="3" name="Slide Number Placeholder 2"/>
          <p:cNvSpPr>
            <a:spLocks noGrp="1"/>
          </p:cNvSpPr>
          <p:nvPr>
            <p:ph type="sldNum" sz="quarter" idx="12"/>
          </p:nvPr>
        </p:nvSpPr>
        <p:spPr/>
        <p:txBody>
          <a:bodyPr/>
          <a:lstStyle/>
          <a:p>
            <a:fld id="{5BA07366-CB75-4AA8-9E5B-928B849F427C}" type="slidenum">
              <a:rPr lang="en-GB" smtClean="0"/>
              <a:t>12</a:t>
            </a:fld>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812" y="994664"/>
            <a:ext cx="5755174" cy="5223256"/>
          </a:xfrm>
          <a:prstGeom prst="rect">
            <a:avLst/>
          </a:prstGeom>
        </p:spPr>
      </p:pic>
    </p:spTree>
    <p:extLst>
      <p:ext uri="{BB962C8B-B14F-4D97-AF65-F5344CB8AC3E}">
        <p14:creationId xmlns:p14="http://schemas.microsoft.com/office/powerpoint/2010/main" val="3983291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DNV GL “Vessel Port Access Requirements”, VPAR Gujarat </a:t>
            </a:r>
          </a:p>
        </p:txBody>
      </p:sp>
      <p:sp>
        <p:nvSpPr>
          <p:cNvPr id="3" name="Slide Number Placeholder 2"/>
          <p:cNvSpPr>
            <a:spLocks noGrp="1"/>
          </p:cNvSpPr>
          <p:nvPr>
            <p:ph type="sldNum" sz="quarter" idx="12"/>
          </p:nvPr>
        </p:nvSpPr>
        <p:spPr/>
        <p:txBody>
          <a:bodyPr/>
          <a:lstStyle/>
          <a:p>
            <a:fld id="{5BA07366-CB75-4AA8-9E5B-928B849F427C}" type="slidenum">
              <a:rPr lang="en-GB" smtClean="0"/>
              <a:t>13</a:t>
            </a:fld>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 y="974686"/>
            <a:ext cx="7040880" cy="5273793"/>
          </a:xfrm>
          <a:prstGeom prst="rect">
            <a:avLst/>
          </a:prstGeom>
        </p:spPr>
      </p:pic>
      <p:sp>
        <p:nvSpPr>
          <p:cNvPr id="5" name="Rectangle 4"/>
          <p:cNvSpPr/>
          <p:nvPr/>
        </p:nvSpPr>
        <p:spPr>
          <a:xfrm>
            <a:off x="5671459" y="5540829"/>
            <a:ext cx="2116183" cy="304800"/>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200" b="1" dirty="0"/>
              <a:t>Un-restricted</a:t>
            </a:r>
          </a:p>
        </p:txBody>
      </p:sp>
      <p:cxnSp>
        <p:nvCxnSpPr>
          <p:cNvPr id="7" name="Straight Connector 6"/>
          <p:cNvCxnSpPr/>
          <p:nvPr/>
        </p:nvCxnSpPr>
        <p:spPr>
          <a:xfrm flipV="1">
            <a:off x="5671457" y="1208315"/>
            <a:ext cx="0" cy="4332515"/>
          </a:xfrm>
          <a:prstGeom prst="line">
            <a:avLst/>
          </a:prstGeom>
          <a:ln w="635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382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DNV GL “Vessel Port Access Requirements”, VPAR Tamil Nadu</a:t>
            </a:r>
          </a:p>
        </p:txBody>
      </p:sp>
      <p:sp>
        <p:nvSpPr>
          <p:cNvPr id="3" name="Slide Number Placeholder 2"/>
          <p:cNvSpPr>
            <a:spLocks noGrp="1"/>
          </p:cNvSpPr>
          <p:nvPr>
            <p:ph type="sldNum" sz="quarter" idx="12"/>
          </p:nvPr>
        </p:nvSpPr>
        <p:spPr/>
        <p:txBody>
          <a:bodyPr/>
          <a:lstStyle/>
          <a:p>
            <a:fld id="{5BA07366-CB75-4AA8-9E5B-928B849F427C}" type="slidenum">
              <a:rPr lang="en-GB" smtClean="0"/>
              <a:t>14</a:t>
            </a:fld>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952846"/>
            <a:ext cx="6854190" cy="533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75316" y="5236029"/>
            <a:ext cx="1058091" cy="304800"/>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900" b="1" dirty="0"/>
              <a:t>Un-restricted</a:t>
            </a:r>
          </a:p>
        </p:txBody>
      </p:sp>
    </p:spTree>
    <p:extLst>
      <p:ext uri="{BB962C8B-B14F-4D97-AF65-F5344CB8AC3E}">
        <p14:creationId xmlns:p14="http://schemas.microsoft.com/office/powerpoint/2010/main" val="3178322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Shortlisted Ports and Potential Development Zones in Gujarat</a:t>
            </a:r>
          </a:p>
        </p:txBody>
      </p:sp>
      <p:sp>
        <p:nvSpPr>
          <p:cNvPr id="3" name="Slide Number Placeholder 2"/>
          <p:cNvSpPr>
            <a:spLocks noGrp="1"/>
          </p:cNvSpPr>
          <p:nvPr>
            <p:ph type="sldNum" sz="quarter" idx="12"/>
          </p:nvPr>
        </p:nvSpPr>
        <p:spPr/>
        <p:txBody>
          <a:bodyPr/>
          <a:lstStyle/>
          <a:p>
            <a:fld id="{5BA07366-CB75-4AA8-9E5B-928B849F427C}" type="slidenum">
              <a:rPr lang="en-GB" smtClean="0"/>
              <a:t>15</a:t>
            </a:fld>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 y="1044247"/>
            <a:ext cx="7924800" cy="497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8586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Port Infrastructure – </a:t>
            </a:r>
            <a:br>
              <a:rPr lang="en-GB" dirty="0"/>
            </a:br>
            <a:r>
              <a:rPr lang="en-GB" dirty="0"/>
              <a:t>Gujarat construction port readiness assessment</a:t>
            </a:r>
          </a:p>
        </p:txBody>
      </p:sp>
      <p:sp>
        <p:nvSpPr>
          <p:cNvPr id="4" name="Slide Number Placeholder 3"/>
          <p:cNvSpPr>
            <a:spLocks noGrp="1"/>
          </p:cNvSpPr>
          <p:nvPr>
            <p:ph type="sldNum" sz="quarter" idx="12"/>
          </p:nvPr>
        </p:nvSpPr>
        <p:spPr/>
        <p:txBody>
          <a:bodyPr/>
          <a:lstStyle/>
          <a:p>
            <a:fld id="{5BA07366-CB75-4AA8-9E5B-928B849F427C}" type="slidenum">
              <a:rPr lang="en-GB" smtClean="0"/>
              <a:t>16</a:t>
            </a:fld>
            <a:endParaRPr lang="en-GB" dirty="0"/>
          </a:p>
        </p:txBody>
      </p:sp>
      <p:sp>
        <p:nvSpPr>
          <p:cNvPr id="5" name="TextBox 4"/>
          <p:cNvSpPr txBox="1"/>
          <p:nvPr/>
        </p:nvSpPr>
        <p:spPr>
          <a:xfrm flipH="1">
            <a:off x="187152" y="3710573"/>
            <a:ext cx="8619390" cy="2031325"/>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GB" sz="1200" b="1" dirty="0"/>
              <a:t>Adani container port facility in Hazira</a:t>
            </a:r>
            <a:r>
              <a:rPr lang="en-GB" sz="1200" dirty="0"/>
              <a:t> –The water depths at this port are suitable for conventional or heavy-lift cargo vessels and has potential to be used as a wind turbine marshalling facility during construction.</a:t>
            </a:r>
          </a:p>
          <a:p>
            <a:pPr marL="171450" indent="-171450">
              <a:buFont typeface="Arial" panose="020B0604020202020204" pitchFamily="34" charset="0"/>
              <a:buChar char="•"/>
            </a:pPr>
            <a:r>
              <a:rPr lang="en-GB" sz="1200" b="1" dirty="0" err="1"/>
              <a:t>Bhavangar</a:t>
            </a:r>
            <a:r>
              <a:rPr lang="en-GB" sz="1200" b="1" dirty="0"/>
              <a:t> port</a:t>
            </a:r>
            <a:r>
              <a:rPr lang="en-GB" sz="1200" dirty="0"/>
              <a:t> – It has a narrow lock-gate on the approach channel so is unsuitable for installation vessels. Existing rock-handling would allow usage as a centre for handling scour protection.</a:t>
            </a:r>
          </a:p>
          <a:p>
            <a:pPr marL="171450" indent="-171450">
              <a:buFont typeface="Arial" panose="020B0604020202020204" pitchFamily="34" charset="0"/>
              <a:buChar char="•"/>
            </a:pPr>
            <a:r>
              <a:rPr lang="en-GB" sz="1200" b="1" dirty="0"/>
              <a:t>Larsen and Toubro</a:t>
            </a:r>
            <a:r>
              <a:rPr lang="en-GB" sz="1200" dirty="0"/>
              <a:t>’s fabrication facility in Hazira –It would be a possible fabrication site for several types of offshore wind foundations and possibly substation topsides)</a:t>
            </a:r>
          </a:p>
          <a:p>
            <a:pPr marL="171450" indent="-171450">
              <a:buFont typeface="Arial" panose="020B0604020202020204" pitchFamily="34" charset="0"/>
              <a:buChar char="•"/>
            </a:pPr>
            <a:r>
              <a:rPr lang="en-GB" sz="1200" b="1" dirty="0"/>
              <a:t>Port of </a:t>
            </a:r>
            <a:r>
              <a:rPr lang="en-GB" sz="1200" b="1" dirty="0" err="1"/>
              <a:t>Pipavav</a:t>
            </a:r>
            <a:r>
              <a:rPr lang="en-GB" sz="1200" b="1" dirty="0"/>
              <a:t> (APM terminals)</a:t>
            </a:r>
            <a:r>
              <a:rPr lang="en-GB" sz="1200" dirty="0"/>
              <a:t> – The all-weather port is the largest on the west side of the Gulf of </a:t>
            </a:r>
            <a:r>
              <a:rPr lang="en-GB" sz="1200" dirty="0" err="1"/>
              <a:t>Khumbat</a:t>
            </a:r>
            <a:r>
              <a:rPr lang="en-GB" sz="1200" dirty="0"/>
              <a:t>. The port has potential to accommodate foundation and wind turbine marshalling facilities during construction and possibly offshore substation fabrication. Avoidance of coal dust may be required.</a:t>
            </a:r>
          </a:p>
          <a:p>
            <a:pPr marL="171450" indent="-171450">
              <a:buFont typeface="Arial" panose="020B0604020202020204" pitchFamily="34" charset="0"/>
              <a:buChar char="•"/>
            </a:pPr>
            <a:endParaRPr lang="en-GB" sz="1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54" y="952020"/>
            <a:ext cx="8301755" cy="2689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87152" y="3342640"/>
            <a:ext cx="8337088" cy="2946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err="1"/>
          </a:p>
        </p:txBody>
      </p:sp>
    </p:spTree>
    <p:extLst>
      <p:ext uri="{BB962C8B-B14F-4D97-AF65-F5344CB8AC3E}">
        <p14:creationId xmlns:p14="http://schemas.microsoft.com/office/powerpoint/2010/main" val="3464021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4" y="1"/>
            <a:ext cx="8893176" cy="670087"/>
          </a:xfrm>
        </p:spPr>
        <p:txBody>
          <a:bodyPr/>
          <a:lstStyle/>
          <a:p>
            <a:r>
              <a:rPr lang="en-GB" dirty="0"/>
              <a:t>Shortlisted Ports and Potential Development Zones in Tamil Nadu</a:t>
            </a:r>
          </a:p>
        </p:txBody>
      </p:sp>
      <p:sp>
        <p:nvSpPr>
          <p:cNvPr id="3" name="Slide Number Placeholder 2"/>
          <p:cNvSpPr>
            <a:spLocks noGrp="1"/>
          </p:cNvSpPr>
          <p:nvPr>
            <p:ph type="sldNum" sz="quarter" idx="12"/>
          </p:nvPr>
        </p:nvSpPr>
        <p:spPr/>
        <p:txBody>
          <a:bodyPr/>
          <a:lstStyle/>
          <a:p>
            <a:fld id="{5BA07366-CB75-4AA8-9E5B-928B849F427C}" type="slidenum">
              <a:rPr lang="en-GB" smtClean="0"/>
              <a:t>17</a:t>
            </a:fld>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617" y="968734"/>
            <a:ext cx="5230462"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429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Port Infrastructure – Tamil Nadu construction port readiness assessment</a:t>
            </a:r>
          </a:p>
        </p:txBody>
      </p:sp>
      <p:sp>
        <p:nvSpPr>
          <p:cNvPr id="3" name="Content Placeholder 2"/>
          <p:cNvSpPr>
            <a:spLocks noGrp="1"/>
          </p:cNvSpPr>
          <p:nvPr>
            <p:ph idx="1"/>
          </p:nvPr>
        </p:nvSpPr>
        <p:spPr>
          <a:xfrm>
            <a:off x="250827" y="3188224"/>
            <a:ext cx="7705551" cy="3012043"/>
          </a:xfrm>
        </p:spPr>
        <p:txBody>
          <a:bodyPr/>
          <a:lstStyle/>
          <a:p>
            <a:r>
              <a:rPr lang="en-GB" sz="1200" b="1" dirty="0"/>
              <a:t>Tuticorin</a:t>
            </a:r>
            <a:r>
              <a:rPr lang="en-GB" sz="1200" dirty="0"/>
              <a:t> - The port of Tuticorin is provided with general-break-bulk, and dry-bulk cargo handling facilities, and large high &amp; heavy storage in the container terminal. Closest development zone is A, which is approximately 20 km. The port is ideally situated and has potential to be used as a wind turbine and foundation marshalling facility during construction.</a:t>
            </a:r>
            <a:endParaRPr lang="en-GB" sz="1200" b="1" dirty="0"/>
          </a:p>
          <a:p>
            <a:r>
              <a:rPr lang="en-GB" sz="1200" b="1" dirty="0"/>
              <a:t>Kattupalli</a:t>
            </a:r>
            <a:r>
              <a:rPr lang="en-GB" sz="1200" dirty="0"/>
              <a:t> - This deep water port is provided with a 20,000t ship-lift, an oil &amp; gas jacket fabrication facility and a vast hinterland for </a:t>
            </a:r>
            <a:r>
              <a:rPr lang="en-GB" sz="1200" dirty="0" err="1"/>
              <a:t>storagee</a:t>
            </a:r>
            <a:r>
              <a:rPr lang="en-GB" sz="1200" dirty="0"/>
              <a:t>. Closest development zone is H, which is approximately 310 km. It has potential as a manufacturing site, most notably for GBS structures, jacket foundations and offshore substation topsides, and foundations. </a:t>
            </a:r>
          </a:p>
          <a:p>
            <a:r>
              <a:rPr lang="en-GB" sz="1200" b="1" dirty="0"/>
              <a:t>Chennai</a:t>
            </a:r>
            <a:r>
              <a:rPr lang="en-GB" sz="1200" dirty="0"/>
              <a:t> - The deep water port of Chennai is provided with capability for handling wind turbines delivered by Heavy Lift Cargo Vessels. Closest development zone is H, which is approximately 290 km. Given this vast distance, and the fact that there is iron-ore handled which can cause  problems with machined-surfaces, it is unlikely the port will play a significant role unless a cost effective solution is found.</a:t>
            </a:r>
          </a:p>
          <a:p>
            <a:endParaRPr lang="en-GB" sz="1200" dirty="0"/>
          </a:p>
        </p:txBody>
      </p:sp>
      <p:sp>
        <p:nvSpPr>
          <p:cNvPr id="4" name="Slide Number Placeholder 3"/>
          <p:cNvSpPr>
            <a:spLocks noGrp="1"/>
          </p:cNvSpPr>
          <p:nvPr>
            <p:ph type="sldNum" sz="quarter" idx="12"/>
          </p:nvPr>
        </p:nvSpPr>
        <p:spPr/>
        <p:txBody>
          <a:bodyPr/>
          <a:lstStyle/>
          <a:p>
            <a:fld id="{5BA07366-CB75-4AA8-9E5B-928B849F427C}" type="slidenum">
              <a:rPr lang="en-GB" smtClean="0"/>
              <a:t>18</a:t>
            </a:fld>
            <a:endParaRPr lang="en-GB"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8555"/>
            <a:ext cx="7759373" cy="213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044498"/>
            <a:ext cx="77724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1468434"/>
            <a:ext cx="7772400" cy="581025"/>
          </a:xfrm>
          <a:prstGeom prst="rect">
            <a:avLst/>
          </a:prstGeom>
        </p:spPr>
      </p:pic>
    </p:spTree>
    <p:extLst>
      <p:ext uri="{BB962C8B-B14F-4D97-AF65-F5344CB8AC3E}">
        <p14:creationId xmlns:p14="http://schemas.microsoft.com/office/powerpoint/2010/main" val="3515080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Port infrastructure – Summary </a:t>
            </a:r>
          </a:p>
        </p:txBody>
      </p:sp>
      <p:sp>
        <p:nvSpPr>
          <p:cNvPr id="3" name="Content Placeholder 2"/>
          <p:cNvSpPr>
            <a:spLocks noGrp="1"/>
          </p:cNvSpPr>
          <p:nvPr>
            <p:ph idx="1"/>
          </p:nvPr>
        </p:nvSpPr>
        <p:spPr>
          <a:xfrm>
            <a:off x="220711" y="987237"/>
            <a:ext cx="8893176" cy="4724400"/>
          </a:xfrm>
        </p:spPr>
        <p:txBody>
          <a:bodyPr/>
          <a:lstStyle/>
          <a:p>
            <a:r>
              <a:rPr lang="en-GB" dirty="0"/>
              <a:t>The report provides extensive details and commentary regarding </a:t>
            </a:r>
            <a:r>
              <a:rPr lang="en-GB" b="1" dirty="0"/>
              <a:t>typical offshore wind component specifications</a:t>
            </a:r>
            <a:r>
              <a:rPr lang="en-GB" dirty="0"/>
              <a:t>, the range and </a:t>
            </a:r>
            <a:r>
              <a:rPr lang="en-GB" b="1" dirty="0"/>
              <a:t>suitability of construction vessels</a:t>
            </a:r>
            <a:r>
              <a:rPr lang="en-GB" dirty="0"/>
              <a:t>, different </a:t>
            </a:r>
            <a:r>
              <a:rPr lang="en-GB" b="1" dirty="0"/>
              <a:t>installation strategies </a:t>
            </a:r>
            <a:r>
              <a:rPr lang="en-GB" dirty="0"/>
              <a:t>and explanations for the </a:t>
            </a:r>
            <a:r>
              <a:rPr lang="en-GB" b="1" dirty="0"/>
              <a:t>suitability of common port infrastructure</a:t>
            </a:r>
            <a:r>
              <a:rPr lang="en-GB" dirty="0"/>
              <a:t> for offshore wind.</a:t>
            </a:r>
          </a:p>
          <a:p>
            <a:r>
              <a:rPr lang="en-GB" dirty="0"/>
              <a:t>Following the port readiness assessments it can be concluded that </a:t>
            </a:r>
            <a:r>
              <a:rPr lang="en-GB" b="1" dirty="0"/>
              <a:t>no single port estate in India is currently suitable</a:t>
            </a:r>
            <a:r>
              <a:rPr lang="en-GB" dirty="0"/>
              <a:t> to facilitate all offshore wind construction activities </a:t>
            </a:r>
            <a:r>
              <a:rPr lang="en-GB" b="1" dirty="0"/>
              <a:t>without some level of adaptation </a:t>
            </a:r>
            <a:r>
              <a:rPr lang="en-GB" dirty="0"/>
              <a:t>or with the </a:t>
            </a:r>
            <a:r>
              <a:rPr lang="en-GB" b="1" dirty="0"/>
              <a:t>strategic use of multiple port estates</a:t>
            </a:r>
            <a:r>
              <a:rPr lang="en-GB" dirty="0"/>
              <a:t>.</a:t>
            </a:r>
          </a:p>
          <a:p>
            <a:r>
              <a:rPr lang="en-GB" dirty="0"/>
              <a:t>Early consultations should be made, during the development process, with port authorities to establish any current and future conflicts of interest with regards to spatial planning and their appetite to facilitate offshore wind.</a:t>
            </a:r>
          </a:p>
          <a:p>
            <a:r>
              <a:rPr lang="en-GB" b="1" dirty="0"/>
              <a:t>Gujarat</a:t>
            </a:r>
            <a:r>
              <a:rPr lang="en-GB" dirty="0"/>
              <a:t> – the most promising port estates appear to be </a:t>
            </a:r>
            <a:r>
              <a:rPr lang="en-GB" b="1" dirty="0"/>
              <a:t>Hazira</a:t>
            </a:r>
            <a:r>
              <a:rPr lang="en-GB" dirty="0"/>
              <a:t> (marshalling, manufacturing and O&amp;M) and </a:t>
            </a:r>
            <a:r>
              <a:rPr lang="en-GB" b="1" dirty="0"/>
              <a:t>Pipavav</a:t>
            </a:r>
            <a:r>
              <a:rPr lang="en-GB" dirty="0"/>
              <a:t> (marshalling, OSS manufacturing and O&amp;M).</a:t>
            </a:r>
          </a:p>
          <a:p>
            <a:r>
              <a:rPr lang="en-GB" b="1" dirty="0"/>
              <a:t>Tamil Nadu </a:t>
            </a:r>
            <a:r>
              <a:rPr lang="en-GB" dirty="0"/>
              <a:t>– the most promising port estate in close proximity to the proposed development zones appears to be </a:t>
            </a:r>
            <a:r>
              <a:rPr lang="en-GB" b="1" dirty="0"/>
              <a:t>Tuticorin</a:t>
            </a:r>
            <a:r>
              <a:rPr lang="en-GB" dirty="0"/>
              <a:t> (marshalling and O&amp;M), with manufacturing if current extension plans go ahead. </a:t>
            </a:r>
            <a:r>
              <a:rPr lang="en-GB" b="1" dirty="0"/>
              <a:t>Kattupalli</a:t>
            </a:r>
            <a:r>
              <a:rPr lang="en-GB" dirty="0"/>
              <a:t> could have some potential for foundation and offshore substation manufacture, but is at a significant from the most favoured development zones. </a:t>
            </a:r>
          </a:p>
          <a:p>
            <a:pPr marL="0" indent="0">
              <a:buNone/>
            </a:pPr>
            <a:r>
              <a:rPr lang="en-GB" dirty="0"/>
              <a:t>.</a:t>
            </a:r>
          </a:p>
        </p:txBody>
      </p:sp>
      <p:sp>
        <p:nvSpPr>
          <p:cNvPr id="4" name="Slide Number Placeholder 3"/>
          <p:cNvSpPr>
            <a:spLocks noGrp="1"/>
          </p:cNvSpPr>
          <p:nvPr>
            <p:ph type="sldNum" sz="quarter" idx="12"/>
          </p:nvPr>
        </p:nvSpPr>
        <p:spPr/>
        <p:txBody>
          <a:bodyPr/>
          <a:lstStyle/>
          <a:p>
            <a:fld id="{5BA07366-CB75-4AA8-9E5B-928B849F427C}" type="slidenum">
              <a:rPr lang="en-GB" smtClean="0"/>
              <a:t>19</a:t>
            </a:fld>
            <a:endParaRPr lang="en-GB" dirty="0"/>
          </a:p>
        </p:txBody>
      </p:sp>
    </p:spTree>
    <p:extLst>
      <p:ext uri="{BB962C8B-B14F-4D97-AF65-F5344CB8AC3E}">
        <p14:creationId xmlns:p14="http://schemas.microsoft.com/office/powerpoint/2010/main" val="1672913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SPEAKERS</a:t>
            </a:r>
          </a:p>
        </p:txBody>
      </p:sp>
      <p:sp>
        <p:nvSpPr>
          <p:cNvPr id="3" name="Content Placeholder 2"/>
          <p:cNvSpPr>
            <a:spLocks noGrp="1"/>
          </p:cNvSpPr>
          <p:nvPr>
            <p:ph idx="1"/>
          </p:nvPr>
        </p:nvSpPr>
        <p:spPr>
          <a:xfrm>
            <a:off x="250825" y="1076325"/>
            <a:ext cx="8641656" cy="4916488"/>
          </a:xfrm>
        </p:spPr>
        <p:txBody>
          <a:bodyPr/>
          <a:lstStyle/>
          <a:p>
            <a:pPr marL="0" indent="0" fontAlgn="t">
              <a:buNone/>
            </a:pPr>
            <a:r>
              <a:rPr lang="en-GB" b="1" dirty="0">
                <a:solidFill>
                  <a:srgbClr val="333333"/>
                </a:solidFill>
                <a:latin typeface="lucida grande"/>
              </a:rPr>
              <a:t>	      Chris Garrett</a:t>
            </a:r>
            <a:br>
              <a:rPr lang="en-GB" dirty="0">
                <a:solidFill>
                  <a:srgbClr val="6B6968"/>
                </a:solidFill>
                <a:latin typeface="lucida grande"/>
              </a:rPr>
            </a:br>
            <a:r>
              <a:rPr lang="en-GB" dirty="0">
                <a:solidFill>
                  <a:srgbClr val="6B6968"/>
                </a:solidFill>
                <a:latin typeface="lucida grande"/>
              </a:rPr>
              <a:t>	      </a:t>
            </a:r>
            <a:r>
              <a:rPr lang="en-GB" b="1" dirty="0">
                <a:solidFill>
                  <a:srgbClr val="333333"/>
                </a:solidFill>
                <a:latin typeface="lucida grande"/>
              </a:rPr>
              <a:t>Senior Offshore Wind Farm Engineer</a:t>
            </a:r>
            <a:br>
              <a:rPr lang="en-GB" dirty="0">
                <a:solidFill>
                  <a:srgbClr val="6B6968"/>
                </a:solidFill>
                <a:latin typeface="lucida grande"/>
              </a:rPr>
            </a:br>
            <a:r>
              <a:rPr lang="en-GB" dirty="0">
                <a:solidFill>
                  <a:srgbClr val="6B6968"/>
                </a:solidFill>
                <a:latin typeface="lucida grande"/>
              </a:rPr>
              <a:t>	      </a:t>
            </a:r>
            <a:r>
              <a:rPr lang="en-GB" b="1" dirty="0">
                <a:solidFill>
                  <a:srgbClr val="333333"/>
                </a:solidFill>
                <a:latin typeface="lucida grande"/>
              </a:rPr>
              <a:t>DNV GL</a:t>
            </a:r>
            <a:endParaRPr lang="en-GB" dirty="0">
              <a:solidFill>
                <a:srgbClr val="6B6968"/>
              </a:solidFill>
              <a:latin typeface="lucida grande"/>
            </a:endParaRPr>
          </a:p>
          <a:p>
            <a:pPr fontAlgn="t"/>
            <a:r>
              <a:rPr lang="en-GB" dirty="0">
                <a:solidFill>
                  <a:srgbClr val="6B6968"/>
                </a:solidFill>
                <a:latin typeface="lucida grande"/>
              </a:rPr>
              <a:t>Chris has </a:t>
            </a:r>
            <a:r>
              <a:rPr lang="en-GB">
                <a:solidFill>
                  <a:srgbClr val="6B6968"/>
                </a:solidFill>
                <a:latin typeface="lucida grande"/>
              </a:rPr>
              <a:t>over 9 </a:t>
            </a:r>
            <a:r>
              <a:rPr lang="en-GB" dirty="0">
                <a:solidFill>
                  <a:srgbClr val="6B6968"/>
                </a:solidFill>
                <a:latin typeface="lucida grande"/>
              </a:rPr>
              <a:t>years experience working specifically as an offshore wind installation and logistics Senior Engineer at DNV GL. This work has included feasibility studies, Front End Engineering Design (FEED), cost modelling, ports &amp; logistics, fabrication, complex problem solving and acting as an offshore wind client representative for most of the key installation activities.</a:t>
            </a:r>
          </a:p>
          <a:p>
            <a:pPr fontAlgn="t"/>
            <a:r>
              <a:rPr lang="en-GB" dirty="0">
                <a:solidFill>
                  <a:srgbClr val="6B6968"/>
                </a:solidFill>
                <a:latin typeface="lucida grande"/>
              </a:rPr>
              <a:t>Chris has wide ranging and global offshore project experience, including the Southern North Sea, Irish Sea, Baltic Sea, US, China, Taiwan, Korea and India.</a:t>
            </a:r>
          </a:p>
          <a:p>
            <a:pPr fontAlgn="t"/>
            <a:r>
              <a:rPr lang="en-GB" dirty="0">
                <a:solidFill>
                  <a:srgbClr val="6B6968"/>
                </a:solidFill>
                <a:latin typeface="lucida grande"/>
              </a:rPr>
              <a:t>Previously he was involved in building piled-quaysides, jetties, Ro-Ro facilities, rock armour bunds for coastal and harbour-defences, and land-reclamation. Chris has also worked as a qualified welding inspector and specialist fabrication engineer.</a:t>
            </a:r>
          </a:p>
          <a:p>
            <a:pPr fontAlgn="t"/>
            <a:r>
              <a:rPr lang="en-GB" dirty="0">
                <a:solidFill>
                  <a:srgbClr val="6B6968"/>
                </a:solidFill>
                <a:latin typeface="lucida grande"/>
              </a:rPr>
              <a:t>He acts as a technical project advisor for FOWIND and is a co-author of both the Pre-Feasibility Reports and the Supply Chain, Port Infrastructure and Logistics Study.”</a:t>
            </a:r>
          </a:p>
          <a:p>
            <a:pPr marL="0" indent="0" fontAlgn="t">
              <a:buNone/>
            </a:pPr>
            <a:endParaRPr lang="en-GB" dirty="0">
              <a:solidFill>
                <a:srgbClr val="6B6968"/>
              </a:solidFill>
              <a:latin typeface="lucida grande"/>
            </a:endParaRPr>
          </a:p>
          <a:p>
            <a:pPr marL="0" indent="0" fontAlgn="t">
              <a:buNone/>
            </a:pPr>
            <a:r>
              <a:rPr lang="en-GB" dirty="0">
                <a:solidFill>
                  <a:srgbClr val="6B6968"/>
                </a:solidFill>
                <a:latin typeface="lucida grande"/>
              </a:rPr>
              <a:t>Email: </a:t>
            </a:r>
            <a:r>
              <a:rPr lang="en-GB" dirty="0">
                <a:hlinkClick r:id="rId3"/>
              </a:rPr>
              <a:t>Chris.garrett@dnvgl.com</a:t>
            </a:r>
            <a:endParaRPr lang="en-GB" dirty="0"/>
          </a:p>
          <a:p>
            <a:pPr fontAlgn="t"/>
            <a:endParaRPr lang="en-GB" dirty="0">
              <a:solidFill>
                <a:srgbClr val="6B6968"/>
              </a:solidFill>
              <a:latin typeface="lucida grande"/>
            </a:endParaRPr>
          </a:p>
          <a:p>
            <a:pPr marL="0" indent="0">
              <a:buNone/>
            </a:pPr>
            <a:endParaRPr lang="en-GB" dirty="0"/>
          </a:p>
        </p:txBody>
      </p:sp>
      <p:sp>
        <p:nvSpPr>
          <p:cNvPr id="4" name="Slide Number Placeholder 3"/>
          <p:cNvSpPr>
            <a:spLocks noGrp="1"/>
          </p:cNvSpPr>
          <p:nvPr>
            <p:ph type="sldNum" sz="quarter" idx="12"/>
          </p:nvPr>
        </p:nvSpPr>
        <p:spPr/>
        <p:txBody>
          <a:bodyPr/>
          <a:lstStyle/>
          <a:p>
            <a:fld id="{5BA07366-CB75-4AA8-9E5B-928B849F427C}" type="slidenum">
              <a:rPr lang="en-GB" smtClean="0"/>
              <a:t>2</a:t>
            </a:fld>
            <a:endParaRPr lang="en-GB"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028700"/>
            <a:ext cx="9525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176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BA07366-CB75-4AA8-9E5B-928B849F427C}" type="slidenum">
              <a:rPr lang="en-GB" smtClean="0"/>
              <a:pPr/>
              <a:t>20</a:t>
            </a:fld>
            <a:endParaRPr lang="en-GB" dirty="0"/>
          </a:p>
        </p:txBody>
      </p:sp>
      <p:sp>
        <p:nvSpPr>
          <p:cNvPr id="3" name="Text Placeholder 2"/>
          <p:cNvSpPr>
            <a:spLocks noGrp="1"/>
          </p:cNvSpPr>
          <p:nvPr>
            <p:ph type="body" sz="quarter" idx="13"/>
          </p:nvPr>
        </p:nvSpPr>
        <p:spPr/>
        <p:txBody>
          <a:bodyPr/>
          <a:lstStyle/>
          <a:p>
            <a:r>
              <a:rPr lang="en-GB" dirty="0"/>
              <a:t>Chris Garrett 		</a:t>
            </a:r>
          </a:p>
        </p:txBody>
      </p:sp>
      <p:sp>
        <p:nvSpPr>
          <p:cNvPr id="4" name="Text Placeholder 3"/>
          <p:cNvSpPr>
            <a:spLocks noGrp="1"/>
          </p:cNvSpPr>
          <p:nvPr>
            <p:ph type="body" sz="quarter" idx="14"/>
          </p:nvPr>
        </p:nvSpPr>
        <p:spPr/>
        <p:txBody>
          <a:bodyPr/>
          <a:lstStyle/>
          <a:p>
            <a:r>
              <a:rPr lang="en-GB" dirty="0">
                <a:hlinkClick r:id="rId3"/>
              </a:rPr>
              <a:t>Chris.Garrett@dnvgl.com</a:t>
            </a:r>
            <a:endParaRPr lang="en-GB" dirty="0"/>
          </a:p>
          <a:p>
            <a:endParaRPr lang="en-GB" dirty="0"/>
          </a:p>
        </p:txBody>
      </p:sp>
      <p:sp>
        <p:nvSpPr>
          <p:cNvPr id="5" name="Text Placeholder 2"/>
          <p:cNvSpPr>
            <a:spLocks noGrp="1"/>
          </p:cNvSpPr>
          <p:nvPr>
            <p:ph type="body" sz="quarter" idx="13"/>
          </p:nvPr>
        </p:nvSpPr>
        <p:spPr>
          <a:xfrm>
            <a:off x="251522" y="4005064"/>
            <a:ext cx="4246563" cy="216024"/>
          </a:xfrm>
        </p:spPr>
        <p:txBody>
          <a:bodyPr/>
          <a:lstStyle/>
          <a:p>
            <a:endParaRPr lang="en-GB" dirty="0"/>
          </a:p>
        </p:txBody>
      </p:sp>
      <p:sp>
        <p:nvSpPr>
          <p:cNvPr id="7" name="Text Placeholder 3"/>
          <p:cNvSpPr>
            <a:spLocks noGrp="1"/>
          </p:cNvSpPr>
          <p:nvPr>
            <p:ph type="body" sz="quarter" idx="14"/>
          </p:nvPr>
        </p:nvSpPr>
        <p:spPr>
          <a:xfrm>
            <a:off x="251522" y="4239852"/>
            <a:ext cx="4246563" cy="204873"/>
          </a:xfrm>
        </p:spPr>
        <p:txBody>
          <a:bodyPr/>
          <a:lstStyle/>
          <a:p>
            <a:endParaRPr lang="en-GB" dirty="0"/>
          </a:p>
        </p:txBody>
      </p:sp>
    </p:spTree>
    <p:extLst>
      <p:ext uri="{BB962C8B-B14F-4D97-AF65-F5344CB8AC3E}">
        <p14:creationId xmlns:p14="http://schemas.microsoft.com/office/powerpoint/2010/main" val="328165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A07366-CB75-4AA8-9E5B-928B849F427C}" type="slidenum">
              <a:rPr lang="en-GB" smtClean="0"/>
              <a:t>3</a:t>
            </a:fld>
            <a:endParaRPr lang="en-GB" dirty="0"/>
          </a:p>
        </p:txBody>
      </p:sp>
      <p:sp>
        <p:nvSpPr>
          <p:cNvPr id="5" name="Table Placeholder 4"/>
          <p:cNvSpPr>
            <a:spLocks noGrp="1"/>
          </p:cNvSpPr>
          <p:nvPr>
            <p:ph type="tbl" sz="quarter" idx="14"/>
          </p:nvPr>
        </p:nvSpPr>
        <p:spPr/>
      </p:sp>
      <p:pic>
        <p:nvPicPr>
          <p:cNvPr id="5124" name="Picture 4" descr="Log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2362200"/>
            <a:ext cx="6848475"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889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1268413"/>
            <a:ext cx="3745111" cy="4724400"/>
          </a:xfrm>
        </p:spPr>
        <p:txBody>
          <a:bodyPr/>
          <a:lstStyle/>
          <a:p>
            <a:pPr marL="0" indent="0">
              <a:buNone/>
            </a:pPr>
            <a:r>
              <a:rPr lang="en-GB" b="1" dirty="0"/>
              <a:t>Objective:</a:t>
            </a:r>
          </a:p>
          <a:p>
            <a:pPr marL="0" indent="0">
              <a:buNone/>
            </a:pPr>
            <a:r>
              <a:rPr lang="en-GB" dirty="0"/>
              <a:t>“develop further understanding of typical ports, vessels, infrastructure and supply chain requirements for offshore wind project development” </a:t>
            </a:r>
          </a:p>
        </p:txBody>
      </p:sp>
      <p:sp>
        <p:nvSpPr>
          <p:cNvPr id="4" name="Slide Number Placeholder 3"/>
          <p:cNvSpPr>
            <a:spLocks noGrp="1"/>
          </p:cNvSpPr>
          <p:nvPr>
            <p:ph type="sldNum" sz="quarter" idx="12"/>
          </p:nvPr>
        </p:nvSpPr>
        <p:spPr/>
        <p:txBody>
          <a:bodyPr/>
          <a:lstStyle/>
          <a:p>
            <a:fld id="{5BA07366-CB75-4AA8-9E5B-928B849F427C}" type="slidenum">
              <a:rPr lang="en-GB" smtClean="0"/>
              <a:t>4</a:t>
            </a:fld>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16634"/>
            <a:ext cx="4978499" cy="657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50827" y="241082"/>
            <a:ext cx="4105151" cy="670087"/>
          </a:xfrm>
        </p:spPr>
        <p:txBody>
          <a:bodyPr/>
          <a:lstStyle/>
          <a:p>
            <a:r>
              <a:rPr lang="en-GB" dirty="0"/>
              <a:t>Supply Chain, Port Infrastructure and Logistics Study - Introduction</a:t>
            </a:r>
          </a:p>
        </p:txBody>
      </p:sp>
    </p:spTree>
    <p:extLst>
      <p:ext uri="{BB962C8B-B14F-4D97-AF65-F5344CB8AC3E}">
        <p14:creationId xmlns:p14="http://schemas.microsoft.com/office/powerpoint/2010/main" val="2514917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Port Infrastructure in Gujarat and Tamil Nadu</a:t>
            </a:r>
          </a:p>
        </p:txBody>
      </p:sp>
      <p:sp>
        <p:nvSpPr>
          <p:cNvPr id="4" name="Slide Number Placeholder 3"/>
          <p:cNvSpPr>
            <a:spLocks noGrp="1"/>
          </p:cNvSpPr>
          <p:nvPr>
            <p:ph type="sldNum" sz="quarter" idx="12"/>
          </p:nvPr>
        </p:nvSpPr>
        <p:spPr/>
        <p:txBody>
          <a:bodyPr/>
          <a:lstStyle/>
          <a:p>
            <a:fld id="{5BA07366-CB75-4AA8-9E5B-928B849F427C}" type="slidenum">
              <a:rPr lang="en-GB" smtClean="0"/>
              <a:t>5</a:t>
            </a:fld>
            <a:endParaRPr lang="en-GB"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0944" y="980728"/>
            <a:ext cx="6337400" cy="520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913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Offshore wind ports</a:t>
            </a:r>
          </a:p>
        </p:txBody>
      </p:sp>
      <p:sp>
        <p:nvSpPr>
          <p:cNvPr id="3" name="Content Placeholder 2"/>
          <p:cNvSpPr>
            <a:spLocks noGrp="1"/>
          </p:cNvSpPr>
          <p:nvPr>
            <p:ph idx="1"/>
          </p:nvPr>
        </p:nvSpPr>
        <p:spPr>
          <a:xfrm>
            <a:off x="241754" y="1204128"/>
            <a:ext cx="6476774" cy="2136277"/>
          </a:xfrm>
        </p:spPr>
        <p:txBody>
          <a:bodyPr/>
          <a:lstStyle/>
          <a:p>
            <a:pPr marL="0" indent="0">
              <a:buNone/>
            </a:pPr>
            <a:r>
              <a:rPr lang="en-GB" dirty="0"/>
              <a:t>Five main types of offshore wind ports – specifically for:</a:t>
            </a:r>
          </a:p>
          <a:p>
            <a:pPr marL="0" indent="0">
              <a:buNone/>
            </a:pPr>
            <a:endParaRPr lang="en-GB" dirty="0"/>
          </a:p>
          <a:p>
            <a:pPr marL="342900" indent="-342900">
              <a:buFont typeface="+mj-lt"/>
              <a:buAutoNum type="arabicPeriod"/>
            </a:pPr>
            <a:r>
              <a:rPr lang="en-GB" dirty="0"/>
              <a:t>Wind turbine generator (WTG) manufacturing; </a:t>
            </a:r>
          </a:p>
          <a:p>
            <a:pPr marL="342900" indent="-342900">
              <a:buFont typeface="+mj-lt"/>
              <a:buAutoNum type="arabicPeriod"/>
            </a:pPr>
            <a:r>
              <a:rPr lang="en-GB" dirty="0"/>
              <a:t>WTG foundation (FND) manufacturing; </a:t>
            </a:r>
          </a:p>
          <a:p>
            <a:pPr marL="342900" indent="-342900">
              <a:buFont typeface="+mj-lt"/>
              <a:buAutoNum type="arabicPeriod"/>
            </a:pPr>
            <a:r>
              <a:rPr lang="en-GB" dirty="0"/>
              <a:t>Offshore substation (OSS) manufacturing; </a:t>
            </a:r>
          </a:p>
          <a:p>
            <a:pPr marL="342900" indent="-342900">
              <a:buFont typeface="+mj-lt"/>
              <a:buAutoNum type="arabicPeriod"/>
            </a:pPr>
            <a:r>
              <a:rPr lang="en-GB" dirty="0"/>
              <a:t>Operation and maintenance ((O&amp;M);</a:t>
            </a:r>
          </a:p>
          <a:p>
            <a:pPr marL="342900" indent="-342900">
              <a:buFont typeface="+mj-lt"/>
              <a:buAutoNum type="arabicPeriod"/>
            </a:pPr>
            <a:r>
              <a:rPr lang="en-GB" dirty="0"/>
              <a:t>Marshalling (MAR).</a:t>
            </a:r>
          </a:p>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5BA07366-CB75-4AA8-9E5B-928B849F427C}" type="slidenum">
              <a:rPr lang="en-GB" smtClean="0"/>
              <a:t>6</a:t>
            </a:fld>
            <a:endParaRPr lang="en-GB"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5681" y="1052809"/>
            <a:ext cx="2416402" cy="161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0441" y="2759690"/>
            <a:ext cx="2416402" cy="15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6581" y="4394223"/>
            <a:ext cx="2415022" cy="16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746" y="4394223"/>
            <a:ext cx="2948078" cy="162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754" y="4410125"/>
            <a:ext cx="3048099" cy="160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9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Artist’s impression of Siemens WTG Manufacturing Base – Hull, UK</a:t>
            </a:r>
          </a:p>
        </p:txBody>
      </p:sp>
      <p:sp>
        <p:nvSpPr>
          <p:cNvPr id="3" name="Slide Number Placeholder 2"/>
          <p:cNvSpPr>
            <a:spLocks noGrp="1"/>
          </p:cNvSpPr>
          <p:nvPr>
            <p:ph type="sldNum" sz="quarter" idx="12"/>
          </p:nvPr>
        </p:nvSpPr>
        <p:spPr/>
        <p:txBody>
          <a:bodyPr/>
          <a:lstStyle/>
          <a:p>
            <a:fld id="{5BA07366-CB75-4AA8-9E5B-928B849F427C}" type="slidenum">
              <a:rPr lang="en-GB" smtClean="0"/>
              <a:t>7</a:t>
            </a:fld>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1" y="970313"/>
            <a:ext cx="7947661" cy="531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300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Foundation Manufacturing Facility – Larsen &amp; Toubro, Hazira</a:t>
            </a:r>
          </a:p>
        </p:txBody>
      </p:sp>
      <p:sp>
        <p:nvSpPr>
          <p:cNvPr id="3" name="Slide Number Placeholder 2"/>
          <p:cNvSpPr>
            <a:spLocks noGrp="1"/>
          </p:cNvSpPr>
          <p:nvPr>
            <p:ph type="sldNum" sz="quarter" idx="12"/>
          </p:nvPr>
        </p:nvSpPr>
        <p:spPr/>
        <p:txBody>
          <a:bodyPr/>
          <a:lstStyle/>
          <a:p>
            <a:fld id="{5BA07366-CB75-4AA8-9E5B-928B849F427C}" type="slidenum">
              <a:rPr lang="en-GB" smtClean="0"/>
              <a:t>8</a:t>
            </a:fld>
            <a:endParaRPr lang="en-GB" dirty="0"/>
          </a:p>
        </p:txBody>
      </p:sp>
      <p:pic>
        <p:nvPicPr>
          <p:cNvPr id="2051" name="Picture 39" descr="Description: Hazi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2" y="1837373"/>
            <a:ext cx="8844775"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04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
            <a:ext cx="9108504" cy="451615"/>
          </a:xfrm>
        </p:spPr>
        <p:txBody>
          <a:bodyPr/>
          <a:lstStyle/>
          <a:p>
            <a:r>
              <a:rPr lang="en-GB" dirty="0"/>
              <a:t>Marshalling WTGs for Borkum West II (ph1=40 x 5MW), Eemshaven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3889"/>
            <a:ext cx="9144000" cy="5051395"/>
          </a:xfrm>
          <a:prstGeom prst="rect">
            <a:avLst/>
          </a:prstGeom>
          <a:solidFill>
            <a:schemeClr val="bg1"/>
          </a:solidFill>
          <a:ln>
            <a:noFill/>
          </a:ln>
        </p:spPr>
      </p:pic>
      <p:sp>
        <p:nvSpPr>
          <p:cNvPr id="4" name="Title 1"/>
          <p:cNvSpPr txBox="1">
            <a:spLocks/>
          </p:cNvSpPr>
          <p:nvPr/>
        </p:nvSpPr>
        <p:spPr>
          <a:xfrm>
            <a:off x="35496" y="368661"/>
            <a:ext cx="8641656" cy="451615"/>
          </a:xfrm>
          <a:prstGeom prst="rect">
            <a:avLst/>
          </a:prstGeom>
        </p:spPr>
        <p:txBody>
          <a:bodyPr vert="horz" lIns="0" tIns="0" rIns="0" bIns="0" rtlCol="0" anchor="b" anchorCtr="0">
            <a:noAutofit/>
          </a:bodyPr>
          <a:lstStyle>
            <a:lvl1pPr algn="l" defTabSz="914400" rtl="0" eaLnBrk="1" latinLnBrk="0" hangingPunct="1">
              <a:spcBef>
                <a:spcPct val="0"/>
              </a:spcBef>
              <a:buNone/>
              <a:defRPr sz="1800" b="1" kern="1200">
                <a:solidFill>
                  <a:schemeClr val="accent4"/>
                </a:solidFill>
                <a:latin typeface="+mj-lt"/>
                <a:ea typeface="+mj-ea"/>
                <a:cs typeface="+mj-cs"/>
              </a:defRPr>
            </a:lvl1pPr>
          </a:lstStyle>
          <a:p>
            <a:r>
              <a:rPr lang="en-GB" dirty="0"/>
              <a:t>(</a:t>
            </a:r>
            <a:r>
              <a:rPr lang="en-GB" sz="1400" dirty="0"/>
              <a:t>12 month delay in provision of German offshore HVDC grid = 40 WTGs in storage ) </a:t>
            </a:r>
            <a:endParaRPr lang="en-GB" dirty="0"/>
          </a:p>
        </p:txBody>
      </p:sp>
      <p:sp>
        <p:nvSpPr>
          <p:cNvPr id="3" name="Left Arrow 2"/>
          <p:cNvSpPr/>
          <p:nvPr/>
        </p:nvSpPr>
        <p:spPr>
          <a:xfrm rot="16200000">
            <a:off x="7230880" y="1598214"/>
            <a:ext cx="2207079" cy="900100"/>
          </a:xfrm>
          <a:prstGeom prst="lef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600" b="1" dirty="0">
                <a:solidFill>
                  <a:schemeClr val="tx1"/>
                </a:solidFill>
              </a:rPr>
              <a:t>Rotor Assembly</a:t>
            </a:r>
          </a:p>
        </p:txBody>
      </p:sp>
      <p:sp>
        <p:nvSpPr>
          <p:cNvPr id="6" name="Left Arrow 5"/>
          <p:cNvSpPr/>
          <p:nvPr/>
        </p:nvSpPr>
        <p:spPr>
          <a:xfrm>
            <a:off x="3671900" y="5121189"/>
            <a:ext cx="2232248" cy="900100"/>
          </a:xfrm>
          <a:prstGeom prst="lef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600" b="1" dirty="0">
                <a:solidFill>
                  <a:schemeClr val="tx1"/>
                </a:solidFill>
              </a:rPr>
              <a:t>Nacelle Storage</a:t>
            </a:r>
          </a:p>
        </p:txBody>
      </p:sp>
      <p:sp>
        <p:nvSpPr>
          <p:cNvPr id="8" name="Left Arrow 7"/>
          <p:cNvSpPr/>
          <p:nvPr/>
        </p:nvSpPr>
        <p:spPr>
          <a:xfrm>
            <a:off x="3095836" y="2960949"/>
            <a:ext cx="1260488" cy="900100"/>
          </a:xfrm>
          <a:prstGeom prst="lef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600" b="1" dirty="0">
                <a:solidFill>
                  <a:schemeClr val="tx1"/>
                </a:solidFill>
              </a:rPr>
              <a:t>Blades</a:t>
            </a:r>
          </a:p>
        </p:txBody>
      </p:sp>
      <p:sp>
        <p:nvSpPr>
          <p:cNvPr id="9" name="Left Arrow 8"/>
          <p:cNvSpPr/>
          <p:nvPr/>
        </p:nvSpPr>
        <p:spPr>
          <a:xfrm>
            <a:off x="2231740" y="2024845"/>
            <a:ext cx="1260488" cy="900100"/>
          </a:xfrm>
          <a:prstGeom prst="lef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600" b="1" dirty="0">
                <a:solidFill>
                  <a:schemeClr val="tx1"/>
                </a:solidFill>
              </a:rPr>
              <a:t>Towers</a:t>
            </a:r>
          </a:p>
        </p:txBody>
      </p:sp>
      <p:sp>
        <p:nvSpPr>
          <p:cNvPr id="10" name="Left Arrow 9"/>
          <p:cNvSpPr/>
          <p:nvPr/>
        </p:nvSpPr>
        <p:spPr>
          <a:xfrm rot="16200000">
            <a:off x="-144698" y="3644850"/>
            <a:ext cx="1260488" cy="900100"/>
          </a:xfrm>
          <a:prstGeom prst="lef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600" b="1" dirty="0">
                <a:solidFill>
                  <a:schemeClr val="tx1"/>
                </a:solidFill>
              </a:rPr>
              <a:t>Hubs</a:t>
            </a:r>
          </a:p>
        </p:txBody>
      </p:sp>
      <p:sp>
        <p:nvSpPr>
          <p:cNvPr id="7" name="Right Arrow 6"/>
          <p:cNvSpPr/>
          <p:nvPr/>
        </p:nvSpPr>
        <p:spPr>
          <a:xfrm>
            <a:off x="4049332" y="2492896"/>
            <a:ext cx="2142848" cy="876680"/>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600" b="1" dirty="0">
                <a:solidFill>
                  <a:schemeClr val="bg1"/>
                </a:solidFill>
              </a:rPr>
              <a:t>WTIV Loadout</a:t>
            </a:r>
          </a:p>
        </p:txBody>
      </p:sp>
      <p:sp>
        <p:nvSpPr>
          <p:cNvPr id="14" name="Right Arrow 13"/>
          <p:cNvSpPr/>
          <p:nvPr/>
        </p:nvSpPr>
        <p:spPr>
          <a:xfrm>
            <a:off x="5940152" y="3789040"/>
            <a:ext cx="1389914" cy="876680"/>
          </a:xfrm>
          <a:prstGeom prs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600" b="1" dirty="0">
                <a:solidFill>
                  <a:schemeClr val="tx1"/>
                </a:solidFill>
              </a:rPr>
              <a:t>Blades</a:t>
            </a:r>
          </a:p>
        </p:txBody>
      </p:sp>
      <p:sp>
        <p:nvSpPr>
          <p:cNvPr id="16" name="Left Arrow 15"/>
          <p:cNvSpPr/>
          <p:nvPr/>
        </p:nvSpPr>
        <p:spPr>
          <a:xfrm rot="16200000">
            <a:off x="4176130" y="3410998"/>
            <a:ext cx="1260488" cy="900100"/>
          </a:xfrm>
          <a:prstGeom prst="lef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r>
              <a:rPr lang="en-GB" sz="1600" b="1" dirty="0">
                <a:solidFill>
                  <a:schemeClr val="tx1"/>
                </a:solidFill>
              </a:rPr>
              <a:t>Blades</a:t>
            </a:r>
          </a:p>
        </p:txBody>
      </p:sp>
    </p:spTree>
    <p:extLst>
      <p:ext uri="{BB962C8B-B14F-4D97-AF65-F5344CB8AC3E}">
        <p14:creationId xmlns:p14="http://schemas.microsoft.com/office/powerpoint/2010/main" val="60870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1000" fill="hold"/>
                                        <p:tgtEl>
                                          <p:spTgt spid="16"/>
                                        </p:tgtEl>
                                        <p:attrNameLst>
                                          <p:attrName>ppt_x</p:attrName>
                                        </p:attrNameLst>
                                      </p:cBhvr>
                                      <p:tavLst>
                                        <p:tav tm="0">
                                          <p:val>
                                            <p:strVal val="#ppt_x"/>
                                          </p:val>
                                        </p:tav>
                                        <p:tav tm="100000">
                                          <p:val>
                                            <p:strVal val="#ppt_x"/>
                                          </p:val>
                                        </p:tav>
                                      </p:tavLst>
                                    </p:anim>
                                    <p:anim calcmode="lin" valueType="num">
                                      <p:cBhvr additive="base">
                                        <p:cTn id="30" dur="1000" fill="hold"/>
                                        <p:tgtEl>
                                          <p:spTgt spid="16"/>
                                        </p:tgtEl>
                                        <p:attrNameLst>
                                          <p:attrName>ppt_y</p:attrName>
                                        </p:attrNameLst>
                                      </p:cBhvr>
                                      <p:tavLst>
                                        <p:tav tm="0">
                                          <p:val>
                                            <p:strVal val="0-#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1+#ppt_w/2"/>
                                          </p:val>
                                        </p:tav>
                                        <p:tav tm="100000">
                                          <p:val>
                                            <p:strVal val="#ppt_x"/>
                                          </p:val>
                                        </p:tav>
                                      </p:tavLst>
                                    </p:anim>
                                    <p:anim calcmode="lin" valueType="num">
                                      <p:cBhvr additive="base">
                                        <p:cTn id="4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1000" fill="hold"/>
                                        <p:tgtEl>
                                          <p:spTgt spid="3"/>
                                        </p:tgtEl>
                                        <p:attrNameLst>
                                          <p:attrName>ppt_x</p:attrName>
                                        </p:attrNameLst>
                                      </p:cBhvr>
                                      <p:tavLst>
                                        <p:tav tm="0">
                                          <p:val>
                                            <p:strVal val="#ppt_x"/>
                                          </p:val>
                                        </p:tav>
                                        <p:tav tm="100000">
                                          <p:val>
                                            <p:strVal val="#ppt_x"/>
                                          </p:val>
                                        </p:tav>
                                      </p:tavLst>
                                    </p:anim>
                                    <p:anim calcmode="lin" valueType="num">
                                      <p:cBhvr additive="base">
                                        <p:cTn id="46"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P spid="8" grpId="0" animBg="1"/>
      <p:bldP spid="9" grpId="0" animBg="1"/>
      <p:bldP spid="10" grpId="0" animBg="1"/>
      <p:bldP spid="7" grpId="0" animBg="1"/>
      <p:bldP spid="14"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heme/theme1.xml><?xml version="1.0" encoding="utf-8"?>
<a:theme xmlns:a="http://schemas.openxmlformats.org/drawingml/2006/main" name="Blank">
  <a:themeElements>
    <a:clrScheme name="DNV powerpoint">
      <a:dk1>
        <a:srgbClr val="333333"/>
      </a:dk1>
      <a:lt1>
        <a:srgbClr val="FFFFFF"/>
      </a:lt1>
      <a:dk2>
        <a:srgbClr val="0F204B"/>
      </a:dk2>
      <a:lt2>
        <a:srgbClr val="C8C8C8"/>
      </a:lt2>
      <a:accent1>
        <a:srgbClr val="99D6F0"/>
      </a:accent1>
      <a:accent2>
        <a:srgbClr val="3F9C35"/>
      </a:accent2>
      <a:accent3>
        <a:srgbClr val="003591"/>
      </a:accent3>
      <a:accent4>
        <a:srgbClr val="009FDA"/>
      </a:accent4>
      <a:accent5>
        <a:srgbClr val="66C5E9"/>
      </a:accent5>
      <a:accent6>
        <a:srgbClr val="FECB00"/>
      </a:accent6>
      <a:hlink>
        <a:srgbClr val="003591"/>
      </a:hlink>
      <a:folHlink>
        <a:srgbClr val="6E5091"/>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solidFill>
            <a:schemeClr val="accent4"/>
          </a:solidFill>
        </a:ln>
      </a:spPr>
      <a:bodyPr rtlCol="0" anchor="ctr"/>
      <a:lstStyle>
        <a:defPPr algn="ctr">
          <a:lnSpc>
            <a:spcPct val="113000"/>
          </a:lnSpc>
          <a:spcBef>
            <a:spcPts val="6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33333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3000"/>
          </a:lnSpc>
          <a:spcBef>
            <a:spcPts val="600"/>
          </a:spcBef>
          <a:defRPr sz="1600" dirty="0" err="1" smtClean="0">
            <a:solidFill>
              <a:srgbClr val="333333"/>
            </a:solidFill>
          </a:defRPr>
        </a:defPPr>
      </a:lstStyle>
    </a:txDef>
  </a:objectDefaults>
  <a:extraClrSchemeLst/>
</a:theme>
</file>

<file path=ppt/theme/theme2.xml><?xml version="1.0" encoding="utf-8"?>
<a:theme xmlns:a="http://schemas.openxmlformats.org/drawingml/2006/main" name="Agenda">
  <a:themeElements>
    <a:clrScheme name="DNV powerpoint">
      <a:dk1>
        <a:srgbClr val="333333"/>
      </a:dk1>
      <a:lt1>
        <a:srgbClr val="FFFFFF"/>
      </a:lt1>
      <a:dk2>
        <a:srgbClr val="0F204B"/>
      </a:dk2>
      <a:lt2>
        <a:srgbClr val="C8C8C8"/>
      </a:lt2>
      <a:accent1>
        <a:srgbClr val="99D6F0"/>
      </a:accent1>
      <a:accent2>
        <a:srgbClr val="3F9C35"/>
      </a:accent2>
      <a:accent3>
        <a:srgbClr val="003591"/>
      </a:accent3>
      <a:accent4>
        <a:srgbClr val="009FDA"/>
      </a:accent4>
      <a:accent5>
        <a:srgbClr val="66C5E9"/>
      </a:accent5>
      <a:accent6>
        <a:srgbClr val="FECB00"/>
      </a:accent6>
      <a:hlink>
        <a:srgbClr val="003591"/>
      </a:hlink>
      <a:folHlink>
        <a:srgbClr val="6E5091"/>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solidFill>
            <a:schemeClr val="accent4"/>
          </a:solidFill>
        </a:ln>
      </a:spPr>
      <a:bodyPr rtlCol="0" anchor="ctr"/>
      <a:lstStyle>
        <a:defPPr algn="ctr">
          <a:lnSpc>
            <a:spcPct val="113000"/>
          </a:lnSpc>
          <a:spcBef>
            <a:spcPts val="6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33333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3000"/>
          </a:lnSpc>
          <a:spcBef>
            <a:spcPts val="600"/>
          </a:spcBef>
          <a:defRPr sz="1600" dirty="0" err="1" smtClean="0">
            <a:solidFill>
              <a:srgbClr val="333333"/>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1851</Words>
  <Application>Microsoft Office PowerPoint</Application>
  <PresentationFormat>On-screen Show (4:3)</PresentationFormat>
  <Paragraphs>152</Paragraphs>
  <Slides>20</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ＭＳ Ｐゴシック</vt:lpstr>
      <vt:lpstr>Arial</vt:lpstr>
      <vt:lpstr>Calibri</vt:lpstr>
      <vt:lpstr>lucida grande</vt:lpstr>
      <vt:lpstr>Verdana</vt:lpstr>
      <vt:lpstr>Wingdings</vt:lpstr>
      <vt:lpstr>Wingdings 2</vt:lpstr>
      <vt:lpstr>Blank</vt:lpstr>
      <vt:lpstr>Agenda</vt:lpstr>
      <vt:lpstr>FOWIND:  Supply Chain and Ports Report   </vt:lpstr>
      <vt:lpstr>SPEAKERS</vt:lpstr>
      <vt:lpstr>PowerPoint Presentation</vt:lpstr>
      <vt:lpstr>Supply Chain, Port Infrastructure and Logistics Study - Introduction</vt:lpstr>
      <vt:lpstr>Port Infrastructure in Gujarat and Tamil Nadu</vt:lpstr>
      <vt:lpstr>Offshore wind ports</vt:lpstr>
      <vt:lpstr>Artist’s impression of Siemens WTG Manufacturing Base – Hull, UK</vt:lpstr>
      <vt:lpstr>Foundation Manufacturing Facility – Larsen &amp; Toubro, Hazira</vt:lpstr>
      <vt:lpstr>Marshalling WTGs for Borkum West II (ph1=40 x 5MW), Eemshaven</vt:lpstr>
      <vt:lpstr>Port Infrastructure assessment methodology (Section 3.3 onward)</vt:lpstr>
      <vt:lpstr>Selecting the right vessel &amp; tools for the job! More later……</vt:lpstr>
      <vt:lpstr>Water Depth &amp; Width requirements of Vessels by T&amp;I Strategy</vt:lpstr>
      <vt:lpstr>DNV GL “Vessel Port Access Requirements”, VPAR Gujarat </vt:lpstr>
      <vt:lpstr>DNV GL “Vessel Port Access Requirements”, VPAR Tamil Nadu</vt:lpstr>
      <vt:lpstr>Shortlisted Ports and Potential Development Zones in Gujarat</vt:lpstr>
      <vt:lpstr>Port Infrastructure –  Gujarat construction port readiness assessment</vt:lpstr>
      <vt:lpstr>Shortlisted Ports and Potential Development Zones in Tamil Nadu</vt:lpstr>
      <vt:lpstr>Port Infrastructure – Tamil Nadu construction port readiness assessment</vt:lpstr>
      <vt:lpstr>Port infrastructure – Summary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2015-06-10T08:07:25Z</dcterms:created>
  <dcterms:modified xsi:type="dcterms:W3CDTF">2018-03-08T03:37:12Z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urrentSublogo">
    <vt:lpwstr/>
  </property>
  <property fmtid="{D5CDD505-2E9C-101B-9397-08002B2CF9AE}" pid="4" name="CurrentOffice">
    <vt:lpwstr/>
  </property>
  <property fmtid="{D5CDD505-2E9C-101B-9397-08002B2CF9AE}" pid="5" name="CurrentLogoPath">
    <vt:lpwstr/>
  </property>
  <property fmtid="{D5CDD505-2E9C-101B-9397-08002B2CF9AE}" pid="6" name="CurrentDepartmentName">
    <vt:lpwstr/>
  </property>
  <property fmtid="{D5CDD505-2E9C-101B-9397-08002B2CF9AE}" pid="7" name="CurrentClientLogoPath">
    <vt:lpwstr/>
  </property>
  <property fmtid="{D5CDD505-2E9C-101B-9397-08002B2CF9AE}" pid="8" name="CurrentDate">
    <vt:lpwstr/>
  </property>
  <property fmtid="{D5CDD505-2E9C-101B-9397-08002B2CF9AE}" pid="9" name="CurrentPresentationTitle">
    <vt:lpwstr/>
  </property>
  <property fmtid="{D5CDD505-2E9C-101B-9397-08002B2CF9AE}" pid="10" name="CurrentAuthor">
    <vt:lpwstr/>
  </property>
  <property fmtid="{D5CDD505-2E9C-101B-9397-08002B2CF9AE}" pid="11" name="CurrentDepartment">
    <vt:lpwstr/>
  </property>
  <property fmtid="{D5CDD505-2E9C-101B-9397-08002B2CF9AE}" pid="12" name="CurrentBusinessLine">
    <vt:lpwstr/>
  </property>
  <property fmtid="{D5CDD505-2E9C-101B-9397-08002B2CF9AE}" pid="13" name="CurrentCountry">
    <vt:lpwstr/>
  </property>
  <property fmtid="{D5CDD505-2E9C-101B-9397-08002B2CF9AE}" pid="14" name="CurrentPaperType">
    <vt:lpwstr/>
  </property>
  <property fmtid="{D5CDD505-2E9C-101B-9397-08002B2CF9AE}" pid="15" name="CurrentInformationClass">
    <vt:lpwstr/>
  </property>
  <property fmtid="{D5CDD505-2E9C-101B-9397-08002B2CF9AE}" pid="16" name="CurrentRestrictedAccess">
    <vt:lpwstr/>
  </property>
  <property fmtid="{D5CDD505-2E9C-101B-9397-08002B2CF9AE}" pid="17" name="CurrentLanguage">
    <vt:lpwstr/>
  </property>
  <property fmtid="{D5CDD505-2E9C-101B-9397-08002B2CF9AE}" pid="18" name="SD_DocumentLanguageString">
    <vt:lpwstr>English (United Kingdom)</vt:lpwstr>
  </property>
  <property fmtid="{D5CDD505-2E9C-101B-9397-08002B2CF9AE}" pid="19" name="SD_CtlText_BusinessAreaName">
    <vt:lpwstr>Energy</vt:lpwstr>
  </property>
  <property fmtid="{D5CDD505-2E9C-101B-9397-08002B2CF9AE}" pid="20" name="SD_CtlText_DocumentNumber">
    <vt:lpwstr/>
  </property>
  <property fmtid="{D5CDD505-2E9C-101B-9397-08002B2CF9AE}" pid="21" name="SD_CtlText_AuthorName">
    <vt:lpwstr>Chris Garrett</vt:lpwstr>
  </property>
  <property fmtid="{D5CDD505-2E9C-101B-9397-08002B2CF9AE}" pid="22" name="SD_CtlText_Confidentiality">
    <vt:lpwstr>Open (Ungraded)</vt:lpwstr>
  </property>
  <property fmtid="{D5CDD505-2E9C-101B-9397-08002B2CF9AE}" pid="23" name="SD_UserprofileName">
    <vt:lpwstr/>
  </property>
  <property fmtid="{D5CDD505-2E9C-101B-9397-08002B2CF9AE}" pid="24" name="DocumentInfoFinished">
    <vt:lpwstr>True</vt:lpwstr>
  </property>
  <property fmtid="{D5CDD505-2E9C-101B-9397-08002B2CF9AE}" pid="25" name="SD_DocumentLanguage">
    <vt:lpwstr>en-GB</vt:lpwstr>
  </property>
  <property fmtid="{D5CDD505-2E9C-101B-9397-08002B2CF9AE}" pid="26" name="sdDocumentDate">
    <vt:lpwstr>43167</vt:lpwstr>
  </property>
  <property fmtid="{D5CDD505-2E9C-101B-9397-08002B2CF9AE}" pid="27" name="sdDocumentDateFormat">
    <vt:lpwstr>en-GB:dd MMMM yyyy</vt:lpwstr>
  </property>
  <property fmtid="{D5CDD505-2E9C-101B-9397-08002B2CF9AE}" pid="28" name="SD_CtlText_ConfidentialityColor">
    <vt:lpwstr>RGB(0,0,0)</vt:lpwstr>
  </property>
</Properties>
</file>