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58" r:id="rId3"/>
    <p:sldId id="411" r:id="rId4"/>
    <p:sldId id="351" r:id="rId5"/>
    <p:sldId id="352" r:id="rId6"/>
    <p:sldId id="412" r:id="rId7"/>
    <p:sldId id="416" r:id="rId8"/>
    <p:sldId id="420" r:id="rId9"/>
    <p:sldId id="417" r:id="rId10"/>
    <p:sldId id="41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6600"/>
    <a:srgbClr val="002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36" autoAdjust="0"/>
    <p:restoredTop sz="94660"/>
  </p:normalViewPr>
  <p:slideViewPr>
    <p:cSldViewPr snapToGrid="0" snapToObjects="1">
      <p:cViewPr>
        <p:scale>
          <a:sx n="81" d="100"/>
          <a:sy n="81" d="100"/>
        </p:scale>
        <p:origin x="-1544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77AC0-79B9-43EB-8A20-591F25A25B14}" type="datetimeFigureOut">
              <a:rPr lang="en-US" smtClean="0"/>
              <a:pPr/>
              <a:t>05/03/18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FD676-F5F3-4AC4-9D31-A78066EC690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432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D676-F5F3-4AC4-9D31-A78066EC6904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06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48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86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3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2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0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2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3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7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8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542A-5C7F-554C-9E7D-225BEF9555F7}" type="datetimeFigureOut">
              <a:rPr lang="en-US" smtClean="0"/>
              <a:pPr/>
              <a:t>05/03/18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0C98-5056-8A4A-9D87-96DEDB11F5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0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image" Target="../media/image9.png"/><Relationship Id="rId13" Type="http://schemas.openxmlformats.org/officeDocument/2006/relationships/image" Target="../media/image24.png"/><Relationship Id="rId1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microsoft.com/office/2007/relationships/hdphoto" Target="../media/hdphoto2.wdp"/><Relationship Id="rId4" Type="http://schemas.openxmlformats.org/officeDocument/2006/relationships/hyperlink" Target="mailto:Steve.sawyer@gwec.net" TargetMode="External"/><Relationship Id="rId5" Type="http://schemas.openxmlformats.org/officeDocument/2006/relationships/hyperlink" Target="mailto:shruti.shukla@gwec.net" TargetMode="External"/><Relationship Id="rId6" Type="http://schemas.openxmlformats.org/officeDocument/2006/relationships/image" Target="../media/image3.emf"/><Relationship Id="rId7" Type="http://schemas.openxmlformats.org/officeDocument/2006/relationships/image" Target="../media/image4.emf"/><Relationship Id="rId8" Type="http://schemas.openxmlformats.org/officeDocument/2006/relationships/image" Target="../media/image5.emf"/><Relationship Id="rId9" Type="http://schemas.openxmlformats.org/officeDocument/2006/relationships/image" Target="../media/image6.png"/><Relationship Id="rId10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www.fowind.in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microsoft.com/office/2007/relationships/hdphoto" Target="../media/hdphoto1.wdp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9578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59813"/>
            <a:ext cx="9144000" cy="43597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400" b="1" kern="0" dirty="0">
                <a:solidFill>
                  <a:srgbClr val="002596"/>
                </a:solidFill>
                <a:latin typeface="Arial"/>
                <a:cs typeface="Arial"/>
              </a:rPr>
              <a:t>PROJECT GRANTED UNDER INDO-EUROPEAN COOPERATION ON RENEWABLE ENERGY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9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49300"/>
            <a:ext cx="9338670" cy="5291667"/>
          </a:xfrm>
          <a:prstGeom prst="rect">
            <a:avLst/>
          </a:prstGeom>
        </p:spPr>
      </p:pic>
      <p:sp>
        <p:nvSpPr>
          <p:cNvPr id="19" name="Rectangle 1"/>
          <p:cNvSpPr>
            <a:spLocks/>
          </p:cNvSpPr>
          <p:nvPr/>
        </p:nvSpPr>
        <p:spPr bwMode="auto">
          <a:xfrm>
            <a:off x="2238903" y="4970575"/>
            <a:ext cx="4704298" cy="2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ts val="1000"/>
              </a:spcBef>
              <a:buClr>
                <a:srgbClr val="32429C"/>
              </a:buClr>
              <a:buSzPct val="130000"/>
              <a:defRPr/>
            </a:pPr>
            <a:r>
              <a:rPr lang="en-US" sz="16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  <a:sym typeface="Verdana" charset="0"/>
              </a:rPr>
              <a:t>This project is co-funded by the European Union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258211"/>
            <a:ext cx="8881917" cy="67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buClr>
                <a:srgbClr val="32429C"/>
              </a:buClr>
              <a:buSzPct val="130000"/>
              <a:defRPr/>
            </a:pPr>
            <a:r>
              <a:rPr lang="en-US" sz="1400" b="1" dirty="0">
                <a:solidFill>
                  <a:srgbClr val="FFFFFF"/>
                </a:solidFill>
                <a:latin typeface="Cambria"/>
                <a:ea typeface="ＭＳ Ｐゴシック" charset="0"/>
                <a:cs typeface="Cambria"/>
                <a:sym typeface="Verdana" charset="0"/>
              </a:rPr>
              <a:t>For more information please </a:t>
            </a:r>
            <a:r>
              <a:rPr lang="en-US" sz="1400" b="1" dirty="0" smtClean="0">
                <a:solidFill>
                  <a:srgbClr val="FFFFFF"/>
                </a:solidFill>
                <a:latin typeface="Cambria"/>
                <a:ea typeface="ＭＳ Ｐゴシック" charset="0"/>
                <a:cs typeface="Cambria"/>
                <a:sym typeface="Verdana" charset="0"/>
              </a:rPr>
              <a:t>contact</a:t>
            </a:r>
            <a:r>
              <a:rPr lang="en-US" sz="1400" b="1" dirty="0">
                <a:solidFill>
                  <a:srgbClr val="FFFFFF"/>
                </a:solidFill>
                <a:latin typeface="Cambria"/>
                <a:ea typeface="ＭＳ Ｐゴシック" charset="0"/>
                <a:cs typeface="Cambria"/>
                <a:sym typeface="Verdana" charset="0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Cambria"/>
                <a:ea typeface="ＭＳ Ｐゴシック" charset="0"/>
                <a:cs typeface="Cambria"/>
                <a:sym typeface="Verdana" charset="0"/>
              </a:rPr>
              <a:t>the Global </a:t>
            </a:r>
            <a:r>
              <a:rPr lang="en-US" sz="1400" b="1" dirty="0">
                <a:solidFill>
                  <a:srgbClr val="FFFFFF"/>
                </a:solidFill>
                <a:latin typeface="Cambria"/>
                <a:ea typeface="ＭＳ Ｐゴシック" charset="0"/>
                <a:cs typeface="Cambria"/>
                <a:sym typeface="Verdana" charset="0"/>
              </a:rPr>
              <a:t>Wind Energy </a:t>
            </a:r>
            <a:r>
              <a:rPr lang="en-US" sz="1400" b="1" dirty="0" smtClean="0">
                <a:solidFill>
                  <a:srgbClr val="FFFFFF"/>
                </a:solidFill>
                <a:latin typeface="Cambria"/>
                <a:ea typeface="ＭＳ Ｐゴシック" charset="0"/>
                <a:cs typeface="Cambria"/>
                <a:sym typeface="Verdana" charset="0"/>
              </a:rPr>
              <a:t>Council </a:t>
            </a:r>
          </a:p>
          <a:p>
            <a:pPr>
              <a:spcBef>
                <a:spcPts val="1000"/>
              </a:spcBef>
              <a:buClr>
                <a:srgbClr val="32429C"/>
              </a:buClr>
              <a:buSzPct val="130000"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Cambria"/>
                <a:ea typeface="ＭＳ Ｐゴシック" charset="0"/>
                <a:cs typeface="Cambria"/>
                <a:sym typeface="Verdana" charset="0"/>
              </a:rPr>
              <a:t>Steve </a:t>
            </a:r>
            <a:r>
              <a:rPr lang="en-US" sz="1400" b="1" dirty="0">
                <a:solidFill>
                  <a:srgbClr val="FFFFFF"/>
                </a:solidFill>
                <a:latin typeface="Cambria"/>
                <a:ea typeface="ＭＳ Ｐゴシック" charset="0"/>
                <a:cs typeface="Cambria"/>
                <a:sym typeface="Verdana" charset="0"/>
              </a:rPr>
              <a:t>Sawyer </a:t>
            </a:r>
            <a:r>
              <a:rPr lang="en-US" sz="1400" dirty="0">
                <a:latin typeface="Cambria"/>
                <a:ea typeface="ＭＳ Ｐゴシック" charset="0"/>
                <a:cs typeface="Cambria"/>
                <a:sym typeface="Verdana" charset="0"/>
                <a:hlinkClick r:id="rId4"/>
              </a:rPr>
              <a:t>Steve.sawyer@gwec.net</a:t>
            </a:r>
            <a:r>
              <a:rPr lang="en-US" sz="1400" dirty="0">
                <a:latin typeface="Cambria"/>
                <a:ea typeface="ＭＳ Ｐゴシック" charset="0"/>
                <a:cs typeface="Cambria"/>
                <a:sym typeface="Verdana" charset="0"/>
              </a:rPr>
              <a:t> ; </a:t>
            </a:r>
            <a:r>
              <a:rPr lang="en-US" sz="1400" b="1" dirty="0" smtClean="0">
                <a:solidFill>
                  <a:srgbClr val="FFFFFF"/>
                </a:solidFill>
                <a:latin typeface="Cambria"/>
                <a:ea typeface="ＭＳ Ｐゴシック" charset="0"/>
                <a:cs typeface="Cambria"/>
                <a:sym typeface="Verdana" charset="0"/>
              </a:rPr>
              <a:t>and  </a:t>
            </a:r>
            <a:r>
              <a:rPr lang="en-US" sz="1400" b="1" dirty="0">
                <a:solidFill>
                  <a:srgbClr val="FFFFFF"/>
                </a:solidFill>
                <a:latin typeface="Cambria"/>
                <a:ea typeface="ＭＳ Ｐゴシック" charset="0"/>
                <a:cs typeface="Cambria"/>
                <a:sym typeface="Verdana" charset="0"/>
              </a:rPr>
              <a:t>Shruti Shukla 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ambria"/>
                <a:ea typeface="ＭＳ Ｐゴシック" charset="0"/>
                <a:cs typeface="Cambria"/>
                <a:sym typeface="Verdana" charset="0"/>
                <a:hlinkClick r:id="rId5"/>
              </a:rPr>
              <a:t>shruti.shukla@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/>
                <a:ea typeface="ＭＳ Ｐゴシック" charset="0"/>
                <a:cs typeface="Cambria"/>
                <a:sym typeface="Verdana" charset="0"/>
                <a:hlinkClick r:id="rId5"/>
              </a:rPr>
              <a:t>gwec.net</a:t>
            </a:r>
            <a:endParaRPr lang="en-US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ambria"/>
              <a:ea typeface="ＭＳ Ｐゴシック" charset="0"/>
              <a:cs typeface="Cambria"/>
              <a:sym typeface="Verdana" charset="0"/>
            </a:endParaRPr>
          </a:p>
        </p:txBody>
      </p:sp>
      <p:pic>
        <p:nvPicPr>
          <p:cNvPr id="7" name="Bild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9144001" cy="952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6040967"/>
            <a:ext cx="9144000" cy="798247"/>
            <a:chOff x="0" y="6040967"/>
            <a:chExt cx="9144000" cy="798247"/>
          </a:xfrm>
        </p:grpSpPr>
        <p:grpSp>
          <p:nvGrpSpPr>
            <p:cNvPr id="16" name="Group 4"/>
            <p:cNvGrpSpPr/>
            <p:nvPr/>
          </p:nvGrpSpPr>
          <p:grpSpPr>
            <a:xfrm>
              <a:off x="0" y="6040967"/>
              <a:ext cx="9144000" cy="798247"/>
              <a:chOff x="0" y="6040967"/>
              <a:chExt cx="9144000" cy="798247"/>
            </a:xfrm>
          </p:grpSpPr>
          <p:pic>
            <p:nvPicPr>
              <p:cNvPr id="20" name="Bild 1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6040967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21" name="Bild 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8783" y="6207976"/>
                <a:ext cx="950877" cy="631238"/>
              </a:xfrm>
              <a:prstGeom prst="rect">
                <a:avLst/>
              </a:prstGeom>
            </p:spPr>
          </p:pic>
          <p:pic>
            <p:nvPicPr>
              <p:cNvPr id="22" name="Bild 13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22466" y="6320994"/>
                <a:ext cx="775338" cy="297390"/>
              </a:xfrm>
              <a:prstGeom prst="rect">
                <a:avLst/>
              </a:prstGeom>
            </p:spPr>
          </p:pic>
          <p:pic>
            <p:nvPicPr>
              <p:cNvPr id="23" name="Bild 1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10351" y="6303442"/>
                <a:ext cx="1599737" cy="355600"/>
              </a:xfrm>
              <a:prstGeom prst="rect">
                <a:avLst/>
              </a:prstGeom>
            </p:spPr>
          </p:pic>
          <p:pic>
            <p:nvPicPr>
              <p:cNvPr id="24" name="Bild 1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189120" y="6228816"/>
                <a:ext cx="1205222" cy="571970"/>
              </a:xfrm>
              <a:prstGeom prst="rect">
                <a:avLst/>
              </a:prstGeom>
            </p:spPr>
          </p:pic>
          <p:pic>
            <p:nvPicPr>
              <p:cNvPr id="25" name="Bild 16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72317" y="6253594"/>
                <a:ext cx="609600" cy="355600"/>
              </a:xfrm>
              <a:prstGeom prst="rect">
                <a:avLst/>
              </a:prstGeom>
            </p:spPr>
          </p:pic>
        </p:grpSp>
        <p:pic>
          <p:nvPicPr>
            <p:cNvPr id="17" name="Picture 16" descr="niwe_logo.png"/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9822" y="6132645"/>
              <a:ext cx="633590" cy="70656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1028" y="6295981"/>
              <a:ext cx="1147664" cy="38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709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800"/>
            <a:ext cx="9144000" cy="67556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83" y="5370421"/>
            <a:ext cx="8018370" cy="1432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Arial"/>
                <a:cs typeface="Arial"/>
              </a:rPr>
              <a:t>By Shruti Shukla, 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Arial"/>
                <a:cs typeface="Arial"/>
              </a:rPr>
              <a:t>Director – Policy and Projects, Global Wind Energy Council</a:t>
            </a:r>
          </a:p>
          <a:p>
            <a:pPr marL="0" indent="0" algn="ctr">
              <a:buNone/>
            </a:pPr>
            <a:r>
              <a:rPr lang="en-US" sz="2000" i="1" dirty="0" smtClean="0">
                <a:solidFill>
                  <a:srgbClr val="FFFFFF"/>
                </a:solidFill>
                <a:latin typeface="Arial"/>
                <a:cs typeface="Arial"/>
              </a:rPr>
              <a:t>(8</a:t>
            </a:r>
            <a:r>
              <a:rPr lang="en-US" sz="2000" i="1" baseline="3000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2000" i="1" dirty="0" smtClean="0">
                <a:solidFill>
                  <a:srgbClr val="FFFFFF"/>
                </a:solidFill>
                <a:latin typeface="Arial"/>
                <a:cs typeface="Arial"/>
              </a:rPr>
              <a:t> March 2018)</a:t>
            </a:r>
            <a:endParaRPr lang="en-US" sz="2000" i="1" dirty="0">
              <a:solidFill>
                <a:srgbClr val="FFFFF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1800" i="1" dirty="0">
              <a:solidFill>
                <a:srgbClr val="FFFFFF"/>
              </a:solidFill>
              <a:latin typeface="Cambria"/>
              <a:cs typeface="Cambria"/>
            </a:endParaRPr>
          </a:p>
          <a:p>
            <a:pPr marL="0" indent="0" algn="ctr">
              <a:buNone/>
            </a:pPr>
            <a:endParaRPr lang="en-US" sz="1800" i="1" dirty="0" smtClean="0">
              <a:latin typeface="Cambria"/>
              <a:cs typeface="Cambria"/>
            </a:endParaRPr>
          </a:p>
          <a:p>
            <a:pPr marL="0" indent="0" algn="ctr">
              <a:buNone/>
            </a:pPr>
            <a:endParaRPr lang="en-US" sz="1800" dirty="0">
              <a:latin typeface="Cambria"/>
              <a:cs typeface="Cambria"/>
            </a:endParaRPr>
          </a:p>
        </p:txBody>
      </p:sp>
      <p:pic>
        <p:nvPicPr>
          <p:cNvPr id="4" name="Bild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0183" y="1131121"/>
            <a:ext cx="8018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FOWIND :  PROGRESS OVERVIEW</a:t>
            </a:r>
          </a:p>
          <a:p>
            <a:pPr algn="ctr"/>
            <a:endParaRPr lang="en-US" sz="2000" b="1" dirty="0">
              <a:latin typeface="+mj-lt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3661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34" y="183769"/>
            <a:ext cx="8229600" cy="6270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cs typeface="Cambria"/>
              </a:rPr>
              <a:t>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90" y="952500"/>
            <a:ext cx="8738807" cy="50884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r>
              <a:rPr lang="en-US" sz="1600" dirty="0" smtClean="0">
                <a:latin typeface="Arial"/>
                <a:cs typeface="Arial"/>
              </a:rPr>
              <a:t>Supported through a grant of EUR 4 million from the European Union Delegation to India and IMPLEMENTED </a:t>
            </a:r>
            <a:r>
              <a:rPr lang="en-US" sz="1600" dirty="0">
                <a:latin typeface="Arial"/>
                <a:cs typeface="Arial"/>
              </a:rPr>
              <a:t>in close cooperation with the Ministry of New and Renewable Energy by 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endParaRPr lang="en-US" sz="1600" dirty="0">
              <a:latin typeface="Arial"/>
              <a:cs typeface="Arial"/>
            </a:endParaRPr>
          </a:p>
          <a:p>
            <a:pPr marL="0" lvl="1" indent="0">
              <a:lnSpc>
                <a:spcPct val="140000"/>
              </a:lnSpc>
              <a:spcBef>
                <a:spcPts val="0"/>
              </a:spcBef>
              <a:buSzPct val="80000"/>
              <a:buNone/>
              <a:defRPr/>
            </a:pPr>
            <a:r>
              <a:rPr lang="en-US" sz="1600" dirty="0">
                <a:latin typeface="Arial"/>
                <a:cs typeface="Arial"/>
              </a:rPr>
              <a:t>Global Wind Energy Council (GWEC) led consortium </a:t>
            </a:r>
            <a:r>
              <a:rPr lang="en-US" sz="1600" dirty="0" smtClean="0">
                <a:latin typeface="Arial"/>
                <a:cs typeface="Arial"/>
              </a:rPr>
              <a:t>that includes :</a:t>
            </a:r>
            <a:endParaRPr lang="en-US" sz="1600" b="1" dirty="0">
              <a:latin typeface="Arial"/>
              <a:cs typeface="Arial"/>
            </a:endParaRPr>
          </a:p>
          <a:p>
            <a:pPr marL="685800" lvl="2">
              <a:lnSpc>
                <a:spcPct val="140000"/>
              </a:lnSpc>
              <a:spcBef>
                <a:spcPts val="0"/>
              </a:spcBef>
              <a:buSzPct val="80000"/>
            </a:pPr>
            <a:r>
              <a:rPr lang="en-US" sz="1600" dirty="0" smtClean="0">
                <a:latin typeface="Arial"/>
                <a:cs typeface="Arial"/>
              </a:rPr>
              <a:t>DNV </a:t>
            </a:r>
            <a:r>
              <a:rPr lang="en-US" sz="1600" dirty="0">
                <a:latin typeface="Arial"/>
                <a:cs typeface="Arial"/>
              </a:rPr>
              <a:t>GL (</a:t>
            </a:r>
            <a:r>
              <a:rPr lang="en-US" sz="1600" b="1" dirty="0">
                <a:latin typeface="Arial"/>
                <a:cs typeface="Arial"/>
              </a:rPr>
              <a:t>Technical Lead</a:t>
            </a:r>
            <a:r>
              <a:rPr lang="en-US" sz="1600" dirty="0">
                <a:latin typeface="Arial"/>
                <a:cs typeface="Arial"/>
              </a:rPr>
              <a:t>)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  <a:buSzPct val="80000"/>
            </a:pPr>
            <a:r>
              <a:rPr lang="en-US" sz="1600" i="1" dirty="0">
                <a:latin typeface="Arial"/>
                <a:cs typeface="Arial"/>
              </a:rPr>
              <a:t>World Institute </a:t>
            </a:r>
            <a:r>
              <a:rPr lang="en-US" sz="1600" i="1" dirty="0" smtClean="0">
                <a:latin typeface="Arial"/>
                <a:cs typeface="Arial"/>
              </a:rPr>
              <a:t>of </a:t>
            </a:r>
            <a:r>
              <a:rPr lang="en-US" sz="1600" i="1" dirty="0">
                <a:latin typeface="Arial"/>
                <a:cs typeface="Arial"/>
              </a:rPr>
              <a:t>Sustainable Energy </a:t>
            </a:r>
            <a:r>
              <a:rPr lang="en-US" sz="1600" i="1" dirty="0" smtClean="0">
                <a:latin typeface="Arial"/>
                <a:cs typeface="Arial"/>
              </a:rPr>
              <a:t> </a:t>
            </a:r>
          </a:p>
          <a:p>
            <a:pPr marL="685800" lvl="2">
              <a:lnSpc>
                <a:spcPct val="120000"/>
              </a:lnSpc>
              <a:spcBef>
                <a:spcPts val="0"/>
              </a:spcBef>
              <a:buSzPct val="80000"/>
            </a:pPr>
            <a:r>
              <a:rPr lang="en-US" sz="1400" i="1" dirty="0" smtClean="0">
                <a:latin typeface="Arial"/>
                <a:cs typeface="Arial"/>
              </a:rPr>
              <a:t>CSTEP</a:t>
            </a:r>
          </a:p>
          <a:p>
            <a:pPr marL="57150" lvl="1" indent="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r>
              <a:rPr lang="en-US" sz="1600" dirty="0" smtClean="0">
                <a:latin typeface="Arial"/>
                <a:cs typeface="Arial"/>
              </a:rPr>
              <a:t>Also co-funded by</a:t>
            </a:r>
            <a:endParaRPr lang="en-US" sz="2000" dirty="0" smtClean="0">
              <a:latin typeface="Arial"/>
              <a:cs typeface="Arial"/>
            </a:endParaRPr>
          </a:p>
          <a:p>
            <a:pPr marL="685800" lvl="2">
              <a:lnSpc>
                <a:spcPct val="120000"/>
              </a:lnSpc>
              <a:spcBef>
                <a:spcPts val="0"/>
              </a:spcBef>
              <a:buSzPct val="80000"/>
            </a:pPr>
            <a:r>
              <a:rPr lang="en-US" sz="1600" dirty="0" smtClean="0">
                <a:latin typeface="Arial"/>
                <a:cs typeface="Arial"/>
              </a:rPr>
              <a:t>Gujarat </a:t>
            </a:r>
            <a:r>
              <a:rPr lang="en-US" sz="1600" dirty="0">
                <a:latin typeface="Arial"/>
                <a:cs typeface="Arial"/>
              </a:rPr>
              <a:t>Power Corporation Limited </a:t>
            </a:r>
            <a:r>
              <a:rPr lang="en-US" sz="1600" dirty="0" smtClean="0">
                <a:latin typeface="Arial"/>
                <a:cs typeface="Arial"/>
              </a:rPr>
              <a:t>[GPCL] </a:t>
            </a:r>
          </a:p>
          <a:p>
            <a:pPr marL="685800" lvl="2" indent="-68580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r>
              <a:rPr lang="en-US" sz="1600" dirty="0" smtClean="0">
                <a:latin typeface="Arial"/>
                <a:cs typeface="Arial"/>
              </a:rPr>
              <a:t>Knowledge Partner</a:t>
            </a:r>
          </a:p>
          <a:p>
            <a:pPr marL="685800" lvl="2" indent="-242888">
              <a:lnSpc>
                <a:spcPct val="120000"/>
              </a:lnSpc>
              <a:spcBef>
                <a:spcPts val="0"/>
              </a:spcBef>
              <a:buSzPct val="80000"/>
            </a:pPr>
            <a:r>
              <a:rPr lang="en-US" sz="1600" dirty="0" smtClean="0">
                <a:latin typeface="Arial"/>
                <a:cs typeface="Arial"/>
              </a:rPr>
              <a:t>National </a:t>
            </a:r>
            <a:r>
              <a:rPr lang="en-US" sz="1600" dirty="0">
                <a:latin typeface="Arial"/>
                <a:cs typeface="Arial"/>
              </a:rPr>
              <a:t>Institute of Wind Energy [NIWE]</a:t>
            </a:r>
          </a:p>
          <a:p>
            <a:pPr marL="685800" lvl="2" indent="-68580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r>
              <a:rPr lang="en-US" sz="1600" dirty="0">
                <a:latin typeface="Arial"/>
                <a:cs typeface="Arial"/>
              </a:rPr>
              <a:t>Industry Partner</a:t>
            </a:r>
          </a:p>
          <a:p>
            <a:pPr marL="685800" lvl="2" indent="-238125">
              <a:lnSpc>
                <a:spcPct val="120000"/>
              </a:lnSpc>
              <a:spcBef>
                <a:spcPts val="0"/>
              </a:spcBef>
              <a:buSzPct val="80000"/>
            </a:pPr>
            <a:r>
              <a:rPr lang="en-US" sz="1600" dirty="0">
                <a:latin typeface="Arial"/>
                <a:cs typeface="Arial"/>
              </a:rPr>
              <a:t>ReNew Power Ventures Private Limited </a:t>
            </a:r>
          </a:p>
          <a:p>
            <a:pPr marL="685800" lvl="2" indent="0">
              <a:lnSpc>
                <a:spcPct val="120000"/>
              </a:lnSpc>
              <a:spcBef>
                <a:spcPts val="0"/>
              </a:spcBef>
              <a:buSzPct val="80000"/>
              <a:buFont typeface="Arial"/>
              <a:buNone/>
            </a:pPr>
            <a:endParaRPr lang="en-US" sz="1600" dirty="0">
              <a:latin typeface="Arial"/>
              <a:cs typeface="Arial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r>
              <a:rPr lang="en-US" sz="1600" dirty="0">
                <a:latin typeface="Arial"/>
                <a:cs typeface="Arial"/>
              </a:rPr>
              <a:t>Implementation period : Total of 51 </a:t>
            </a:r>
            <a:r>
              <a:rPr lang="en-US" sz="1600" dirty="0" smtClean="0">
                <a:latin typeface="Arial"/>
                <a:cs typeface="Arial"/>
              </a:rPr>
              <a:t>months (13 </a:t>
            </a:r>
            <a:r>
              <a:rPr lang="en-US" sz="1600" dirty="0">
                <a:latin typeface="Arial"/>
                <a:cs typeface="Arial"/>
              </a:rPr>
              <a:t>December 2013 to 12</a:t>
            </a:r>
            <a:r>
              <a:rPr lang="en-US" sz="1600" baseline="30000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March </a:t>
            </a:r>
            <a:r>
              <a:rPr lang="en-US" sz="1600" dirty="0" smtClean="0">
                <a:latin typeface="Arial"/>
                <a:cs typeface="Arial"/>
              </a:rPr>
              <a:t>2018)</a:t>
            </a:r>
            <a:endParaRPr lang="en-US" sz="1600" dirty="0">
              <a:latin typeface="Arial"/>
              <a:cs typeface="Arial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endParaRPr lang="en-US" sz="1600" dirty="0">
              <a:latin typeface="Cambria"/>
              <a:cs typeface="Cambria"/>
            </a:endParaRPr>
          </a:p>
          <a:p>
            <a:pPr marL="457200" lvl="2" indent="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endParaRPr lang="en-US" sz="1600" dirty="0">
              <a:latin typeface="Cambria"/>
              <a:cs typeface="Cambria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endParaRPr lang="en-US" sz="1700" dirty="0">
              <a:latin typeface="Cambria"/>
              <a:cs typeface="Cambria"/>
            </a:endParaRPr>
          </a:p>
          <a:p>
            <a:pPr marL="285750" lvl="1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endParaRPr lang="en-US" sz="1600" b="1" kern="0" dirty="0"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6040967"/>
            <a:ext cx="9144000" cy="798247"/>
            <a:chOff x="0" y="6040967"/>
            <a:chExt cx="9144000" cy="798247"/>
          </a:xfrm>
        </p:grpSpPr>
        <p:grpSp>
          <p:nvGrpSpPr>
            <p:cNvPr id="17" name="Group 4"/>
            <p:cNvGrpSpPr/>
            <p:nvPr/>
          </p:nvGrpSpPr>
          <p:grpSpPr>
            <a:xfrm>
              <a:off x="0" y="6040967"/>
              <a:ext cx="9144000" cy="710854"/>
              <a:chOff x="0" y="6040967"/>
              <a:chExt cx="9144000" cy="710854"/>
            </a:xfrm>
          </p:grpSpPr>
          <p:pic>
            <p:nvPicPr>
              <p:cNvPr id="20" name="Bild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6040967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21" name="Bild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167" y="6207975"/>
                <a:ext cx="927600" cy="543846"/>
              </a:xfrm>
              <a:prstGeom prst="rect">
                <a:avLst/>
              </a:prstGeom>
            </p:spPr>
          </p:pic>
          <p:pic>
            <p:nvPicPr>
              <p:cNvPr id="22" name="Bild 1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05247" y="6347724"/>
                <a:ext cx="706933" cy="271152"/>
              </a:xfrm>
              <a:prstGeom prst="rect">
                <a:avLst/>
              </a:prstGeom>
            </p:spPr>
          </p:pic>
          <p:pic>
            <p:nvPicPr>
              <p:cNvPr id="23" name="Bild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0351" y="6303442"/>
                <a:ext cx="1485571" cy="355600"/>
              </a:xfrm>
              <a:prstGeom prst="rect">
                <a:avLst/>
              </a:prstGeom>
            </p:spPr>
          </p:pic>
          <p:pic>
            <p:nvPicPr>
              <p:cNvPr id="24" name="Bild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4760" y="6253594"/>
                <a:ext cx="898458" cy="426387"/>
              </a:xfrm>
              <a:prstGeom prst="rect">
                <a:avLst/>
              </a:prstGeom>
            </p:spPr>
          </p:pic>
          <p:pic>
            <p:nvPicPr>
              <p:cNvPr id="25" name="Bild 16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33753" y="6253594"/>
                <a:ext cx="609600" cy="355600"/>
              </a:xfrm>
              <a:prstGeom prst="rect">
                <a:avLst/>
              </a:prstGeom>
            </p:spPr>
          </p:pic>
        </p:grpSp>
        <p:pic>
          <p:nvPicPr>
            <p:cNvPr id="18" name="Picture 17" descr="niwe_logo.png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2376" y="6132645"/>
              <a:ext cx="660201" cy="70656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6862" y="6295981"/>
              <a:ext cx="1147664" cy="38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7870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769"/>
            <a:ext cx="9144000" cy="62704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ambria" pitchFamily="18" charset="0"/>
                <a:cs typeface="Cambria"/>
              </a:rPr>
              <a:t> FOWIND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199" y="1119980"/>
            <a:ext cx="8113835" cy="722311"/>
          </a:xfrm>
          <a:solidFill>
            <a:srgbClr val="FFCC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r>
              <a:rPr lang="en-US" sz="1800" b="1" dirty="0">
                <a:latin typeface="Arial"/>
                <a:cs typeface="Arial"/>
              </a:rPr>
              <a:t>Goal: </a:t>
            </a:r>
            <a:r>
              <a:rPr lang="en-US" sz="1800" dirty="0">
                <a:latin typeface="Arial"/>
                <a:cs typeface="Arial"/>
              </a:rPr>
              <a:t>Promote offshore wind power to facilitate India’s transition towards a low carbon energy </a:t>
            </a:r>
            <a:r>
              <a:rPr lang="en-US" sz="1800" dirty="0" smtClean="0">
                <a:latin typeface="Arial"/>
                <a:cs typeface="Arial"/>
              </a:rPr>
              <a:t>future</a:t>
            </a:r>
            <a:endParaRPr lang="en-US" sz="1800" dirty="0">
              <a:latin typeface="Arial"/>
              <a:cs typeface="Arial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SzPct val="80000"/>
              <a:buNone/>
            </a:pPr>
            <a:endParaRPr lang="en-US" sz="1800" dirty="0">
              <a:latin typeface="Cambria"/>
              <a:cs typeface="Cambri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199" y="1976069"/>
            <a:ext cx="8113835" cy="3393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" lvl="1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r>
              <a:rPr lang="en-US" b="1" dirty="0">
                <a:latin typeface="Arial"/>
                <a:cs typeface="Arial"/>
              </a:rPr>
              <a:t>Key Objectives:</a:t>
            </a:r>
          </a:p>
          <a:p>
            <a:pPr marL="400050" lvl="1" indent="-342900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Undertake preliminary feasibility studies for potential offshore wind development zone(s).</a:t>
            </a:r>
          </a:p>
          <a:p>
            <a:pPr marL="400050" lvl="1" indent="-3429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Resource </a:t>
            </a:r>
            <a:r>
              <a:rPr lang="en-US" dirty="0">
                <a:latin typeface="Arial"/>
                <a:cs typeface="Arial"/>
              </a:rPr>
              <a:t>mapping (mesoscale) and validation (site specific), policy guidance and capacity-building.</a:t>
            </a:r>
          </a:p>
          <a:p>
            <a:pPr marL="400050" lvl="1" indent="-3429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Build partnerships </a:t>
            </a:r>
            <a:r>
              <a:rPr lang="en-US" dirty="0" smtClean="0">
                <a:latin typeface="Arial"/>
                <a:cs typeface="Arial"/>
              </a:rPr>
              <a:t>with the Government (State and Centre), Industry </a:t>
            </a:r>
            <a:r>
              <a:rPr lang="en-US" dirty="0">
                <a:latin typeface="Arial"/>
                <a:cs typeface="Arial"/>
              </a:rPr>
              <a:t>and R&amp;D </a:t>
            </a:r>
            <a:r>
              <a:rPr lang="en-US" dirty="0" smtClean="0">
                <a:latin typeface="Arial"/>
                <a:cs typeface="Arial"/>
              </a:rPr>
              <a:t>institutes.</a:t>
            </a:r>
            <a:endParaRPr lang="en-US" dirty="0">
              <a:latin typeface="Arial"/>
              <a:cs typeface="Arial"/>
            </a:endParaRPr>
          </a:p>
          <a:p>
            <a:pPr marL="400050" lvl="1" indent="-342900">
              <a:lnSpc>
                <a:spcPct val="15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Develop </a:t>
            </a:r>
            <a:r>
              <a:rPr lang="en-US" dirty="0">
                <a:latin typeface="Arial"/>
                <a:cs typeface="Arial"/>
              </a:rPr>
              <a:t>an offshore wind development </a:t>
            </a:r>
            <a:r>
              <a:rPr lang="en-US" dirty="0" smtClean="0">
                <a:latin typeface="Arial"/>
                <a:cs typeface="Arial"/>
              </a:rPr>
              <a:t>outlook for </a:t>
            </a:r>
            <a:r>
              <a:rPr lang="en-US" dirty="0">
                <a:latin typeface="Arial"/>
                <a:cs typeface="Arial"/>
              </a:rPr>
              <a:t>India (up to 2032)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0" y="6040967"/>
            <a:ext cx="9144000" cy="798247"/>
            <a:chOff x="0" y="6040967"/>
            <a:chExt cx="9144000" cy="798247"/>
          </a:xfrm>
        </p:grpSpPr>
        <p:grpSp>
          <p:nvGrpSpPr>
            <p:cNvPr id="25" name="Group 4"/>
            <p:cNvGrpSpPr/>
            <p:nvPr/>
          </p:nvGrpSpPr>
          <p:grpSpPr>
            <a:xfrm>
              <a:off x="0" y="6040967"/>
              <a:ext cx="9144000" cy="710854"/>
              <a:chOff x="0" y="6040967"/>
              <a:chExt cx="9144000" cy="710854"/>
            </a:xfrm>
          </p:grpSpPr>
          <p:pic>
            <p:nvPicPr>
              <p:cNvPr id="28" name="Bild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6040967"/>
                <a:ext cx="9144000" cy="76200"/>
              </a:xfrm>
              <a:prstGeom prst="rect">
                <a:avLst/>
              </a:prstGeom>
            </p:spPr>
          </p:pic>
          <p:pic>
            <p:nvPicPr>
              <p:cNvPr id="29" name="Bild 1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167" y="6207975"/>
                <a:ext cx="927600" cy="543846"/>
              </a:xfrm>
              <a:prstGeom prst="rect">
                <a:avLst/>
              </a:prstGeom>
            </p:spPr>
          </p:pic>
          <p:pic>
            <p:nvPicPr>
              <p:cNvPr id="30" name="Bild 1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05247" y="6347724"/>
                <a:ext cx="706933" cy="271152"/>
              </a:xfrm>
              <a:prstGeom prst="rect">
                <a:avLst/>
              </a:prstGeom>
            </p:spPr>
          </p:pic>
          <p:pic>
            <p:nvPicPr>
              <p:cNvPr id="31" name="Bild 1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0351" y="6303442"/>
                <a:ext cx="1485571" cy="355600"/>
              </a:xfrm>
              <a:prstGeom prst="rect">
                <a:avLst/>
              </a:prstGeom>
            </p:spPr>
          </p:pic>
          <p:pic>
            <p:nvPicPr>
              <p:cNvPr id="32" name="Bild 1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94760" y="6253594"/>
                <a:ext cx="898458" cy="426387"/>
              </a:xfrm>
              <a:prstGeom prst="rect">
                <a:avLst/>
              </a:prstGeom>
            </p:spPr>
          </p:pic>
          <p:pic>
            <p:nvPicPr>
              <p:cNvPr id="33" name="Bild 16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333753" y="6253594"/>
                <a:ext cx="609600" cy="355600"/>
              </a:xfrm>
              <a:prstGeom prst="rect">
                <a:avLst/>
              </a:prstGeom>
            </p:spPr>
          </p:pic>
        </p:grpSp>
        <p:pic>
          <p:nvPicPr>
            <p:cNvPr id="26" name="Picture 25" descr="niwe_logo.png"/>
            <p:cNvPicPr/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2376" y="6132645"/>
              <a:ext cx="660201" cy="706569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06862" y="6295981"/>
              <a:ext cx="1147664" cy="3806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2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/>
          </p:cNvSpPr>
          <p:nvPr/>
        </p:nvSpPr>
        <p:spPr bwMode="auto">
          <a:xfrm>
            <a:off x="275398" y="931333"/>
            <a:ext cx="4250070" cy="271472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just">
              <a:spcBef>
                <a:spcPts val="2000"/>
              </a:spcBef>
              <a:defRPr/>
            </a:pPr>
            <a:r>
              <a:rPr lang="en-US" sz="1600" b="1" i="1" spc="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Verdana" charset="0"/>
              </a:rPr>
              <a:t>Year 1</a:t>
            </a:r>
          </a:p>
          <a:p>
            <a:pPr algn="just">
              <a:spcBef>
                <a:spcPts val="2000"/>
              </a:spcBef>
              <a:defRPr/>
            </a:pPr>
            <a:endParaRPr lang="en-US" sz="1600" b="1" i="1" spc="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  <a:sym typeface="Verdana" charset="0"/>
            </a:endParaRPr>
          </a:p>
          <a:p>
            <a:pPr marL="285750" indent="-285750" defTabSz="457200" fontAlgn="auto">
              <a:spcBef>
                <a:spcPts val="600"/>
              </a:spcBef>
              <a:spcAft>
                <a:spcPts val="0"/>
              </a:spcAft>
              <a:buSzPct val="80000"/>
              <a:buFont typeface="Wingdings" charset="2"/>
              <a:buChar char="ü"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Inception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establish baseline conditions  </a:t>
            </a:r>
          </a:p>
          <a:p>
            <a:pPr marL="285750" indent="-285750" algn="just" defTabSz="457200" fontAlgn="auto">
              <a:spcBef>
                <a:spcPts val="600"/>
              </a:spcBef>
              <a:spcAft>
                <a:spcPts val="0"/>
              </a:spcAft>
              <a:buSzPct val="80000"/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and Market Assessment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published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Pre-feasibility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for offshore wind in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Gujarat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Tamil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Nadu published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defTabSz="457200" fontAlgn="auto">
              <a:spcBef>
                <a:spcPts val="600"/>
              </a:spcBef>
              <a:spcAft>
                <a:spcPts val="0"/>
              </a:spcAft>
              <a:buSzPct val="80000"/>
              <a:buFont typeface="Wingdings" charset="2"/>
              <a:buChar char="ü"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visit and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tour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Germany </a:t>
            </a:r>
          </a:p>
          <a:p>
            <a:pPr marL="285750" lvl="0" indent="-285750" algn="just" defTabSz="457200" fontAlgn="auto">
              <a:spcBef>
                <a:spcPts val="600"/>
              </a:spcBef>
              <a:spcAft>
                <a:spcPts val="0"/>
              </a:spcAft>
              <a:buSzPct val="80000"/>
              <a:buFont typeface="Wingdings" charset="2"/>
              <a:buChar char="ü"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workshops</a:t>
            </a:r>
          </a:p>
          <a:p>
            <a:pPr lvl="0" algn="just" defTabSz="457200" fontAlgn="auto">
              <a:spcBef>
                <a:spcPts val="600"/>
              </a:spcBef>
              <a:spcAft>
                <a:spcPts val="0"/>
              </a:spcAft>
              <a:buSzPct val="80000"/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000" lvl="0" indent="-270000" algn="just" defTabSz="457200" fontAlgn="auto">
              <a:spcBef>
                <a:spcPts val="600"/>
              </a:spcBef>
              <a:spcAft>
                <a:spcPts val="0"/>
              </a:spcAft>
              <a:buSzPct val="80000"/>
              <a:buFont typeface="Wingdings" charset="2"/>
              <a:buChar char="§"/>
            </a:pPr>
            <a:endParaRPr lang="en-US" sz="1400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270000" lvl="0" indent="-270000" algn="just" defTabSz="457200" fontAlgn="auto">
              <a:spcBef>
                <a:spcPts val="600"/>
              </a:spcBef>
              <a:spcAft>
                <a:spcPts val="0"/>
              </a:spcAft>
              <a:buSzPct val="80000"/>
              <a:buFont typeface="Wingdings" charset="2"/>
              <a:buChar char="§"/>
            </a:pPr>
            <a:endParaRPr lang="en-US" sz="1400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270000" lvl="0" indent="-270000" algn="just" defTabSz="457200" fontAlgn="auto">
              <a:spcBef>
                <a:spcPts val="600"/>
              </a:spcBef>
              <a:spcAft>
                <a:spcPts val="0"/>
              </a:spcAft>
              <a:buSzPct val="80000"/>
              <a:buFont typeface="Wingdings" charset="2"/>
              <a:buChar char="§"/>
            </a:pPr>
            <a:endParaRPr lang="en-US" sz="1400" dirty="0">
              <a:solidFill>
                <a:schemeClr val="tx1"/>
              </a:solidFill>
              <a:latin typeface="Cambria"/>
              <a:cs typeface="Cambria"/>
            </a:endParaRPr>
          </a:p>
          <a:p>
            <a:pPr lvl="0" algn="just" defTabSz="457200" fontAlgn="auto">
              <a:spcBef>
                <a:spcPts val="600"/>
              </a:spcBef>
              <a:spcAft>
                <a:spcPts val="0"/>
              </a:spcAft>
              <a:buSzPct val="80000"/>
            </a:pPr>
            <a:endParaRPr lang="en-US" sz="1600" dirty="0">
              <a:solidFill>
                <a:srgbClr val="506E94">
                  <a:lumMod val="75000"/>
                </a:srgbClr>
              </a:solidFill>
              <a:latin typeface="Cambria"/>
              <a:cs typeface="Cambria"/>
            </a:endParaRPr>
          </a:p>
          <a:p>
            <a:pPr lvl="0" algn="just" defTabSz="457200" fontAlgn="auto">
              <a:spcBef>
                <a:spcPts val="600"/>
              </a:spcBef>
              <a:spcAft>
                <a:spcPts val="0"/>
              </a:spcAft>
              <a:buSzPct val="80000"/>
            </a:pPr>
            <a:endParaRPr lang="en-US" sz="1600" dirty="0">
              <a:solidFill>
                <a:srgbClr val="506E94">
                  <a:lumMod val="75000"/>
                </a:srgbClr>
              </a:solidFill>
              <a:latin typeface="Cambria"/>
              <a:cs typeface="Cambria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432"/>
            <a:ext cx="9144000" cy="952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2069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0"/>
              </a:spcBef>
              <a:defRPr/>
            </a:pPr>
            <a:r>
              <a:rPr lang="en-US" sz="2400" dirty="0">
                <a:latin typeface="Cambria" pitchFamily="18" charset="0"/>
                <a:ea typeface="+mj-ea"/>
                <a:cs typeface="Cambria"/>
                <a:sym typeface="Verdana" charset="0"/>
              </a:rPr>
              <a:t>Summary :  Annual Activity </a:t>
            </a:r>
          </a:p>
        </p:txBody>
      </p:sp>
      <p:sp>
        <p:nvSpPr>
          <p:cNvPr id="6" name="Rectangle 1"/>
          <p:cNvSpPr>
            <a:spLocks/>
          </p:cNvSpPr>
          <p:nvPr/>
        </p:nvSpPr>
        <p:spPr bwMode="auto">
          <a:xfrm>
            <a:off x="4788237" y="975130"/>
            <a:ext cx="4116715" cy="267092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spcBef>
                <a:spcPts val="2000"/>
              </a:spcBef>
              <a:buSzPct val="80000"/>
              <a:defRPr/>
            </a:pPr>
            <a:r>
              <a:rPr lang="en-US" sz="1600" b="1" spc="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Verdana" charset="0"/>
              </a:rPr>
              <a:t>Year 3</a:t>
            </a: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Chain, Port Infrastructure and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 Study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Offshore Wind Development in GUJ and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TN published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Verdana" charset="0"/>
              </a:rPr>
              <a:t>Engineer’s training workshops for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Verdana" charset="0"/>
              </a:rPr>
              <a:t>Gujarat and Tamil Nadu (with state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Verdana" charset="0"/>
              </a:rPr>
              <a:t>u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Verdana" charset="0"/>
              </a:rPr>
              <a:t>tilities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Verdana" charset="0"/>
              </a:rPr>
              <a:t>)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Verdana" charset="0"/>
              </a:rPr>
              <a:t> </a:t>
            </a: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India’s 1</a:t>
            </a:r>
            <a:r>
              <a:rPr lang="en-US" sz="14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offshore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LiDAR procurement conducted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Verdana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Offshore Wind Grid Integration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 conducted</a:t>
            </a:r>
            <a:endParaRPr lang="en-US" sz="1400" dirty="0">
              <a:solidFill>
                <a:schemeClr val="tx1"/>
              </a:solidFill>
              <a:latin typeface="Cambria"/>
              <a:cs typeface="Cambria"/>
            </a:endParaRPr>
          </a:p>
          <a:p>
            <a:pPr lvl="0" algn="l" defTabSz="457200" fontAlgn="auto">
              <a:spcBef>
                <a:spcPts val="600"/>
              </a:spcBef>
              <a:spcAft>
                <a:spcPts val="0"/>
              </a:spcAft>
              <a:buSzPct val="80000"/>
            </a:pPr>
            <a:endParaRPr lang="en-US" sz="1400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270000" lvl="0" indent="-270000" algn="l" defTabSz="457200" fontAlgn="auto">
              <a:spcBef>
                <a:spcPts val="600"/>
              </a:spcBef>
              <a:spcAft>
                <a:spcPts val="0"/>
              </a:spcAft>
              <a:buSzPct val="80000"/>
              <a:buFont typeface="Wingdings" charset="2"/>
              <a:buChar char="§"/>
            </a:pPr>
            <a:endParaRPr lang="en-US" sz="1400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270000" lvl="0" indent="-270000" algn="l" defTabSz="457200" fontAlgn="auto">
              <a:spcBef>
                <a:spcPts val="600"/>
              </a:spcBef>
              <a:spcAft>
                <a:spcPts val="0"/>
              </a:spcAft>
              <a:buSzPct val="80000"/>
              <a:buFont typeface="Wingdings" charset="2"/>
              <a:buChar char="§"/>
            </a:pPr>
            <a:endParaRPr lang="en-US" sz="1400" dirty="0">
              <a:solidFill>
                <a:schemeClr val="tx1"/>
              </a:solidFill>
              <a:latin typeface="Cambria"/>
              <a:cs typeface="Cambria"/>
            </a:endParaRPr>
          </a:p>
          <a:p>
            <a:pPr marL="270000" lvl="0" indent="-270000" algn="l" defTabSz="457200" fontAlgn="auto">
              <a:spcBef>
                <a:spcPts val="600"/>
              </a:spcBef>
              <a:spcAft>
                <a:spcPts val="0"/>
              </a:spcAft>
              <a:buSzPct val="80000"/>
              <a:buFont typeface="Wingdings" charset="2"/>
              <a:buChar char="§"/>
            </a:pPr>
            <a:endParaRPr lang="en-US" sz="1400" dirty="0">
              <a:solidFill>
                <a:schemeClr val="tx1"/>
              </a:solidFill>
              <a:latin typeface="Cambria"/>
              <a:cs typeface="Cambria"/>
            </a:endParaRPr>
          </a:p>
          <a:p>
            <a:pPr lvl="0" algn="l" defTabSz="457200" fontAlgn="auto">
              <a:spcBef>
                <a:spcPts val="600"/>
              </a:spcBef>
              <a:spcAft>
                <a:spcPts val="0"/>
              </a:spcAft>
              <a:buSzPct val="80000"/>
            </a:pPr>
            <a:endParaRPr lang="en-US" sz="1600" dirty="0">
              <a:solidFill>
                <a:srgbClr val="506E94">
                  <a:lumMod val="75000"/>
                </a:srgbClr>
              </a:solidFill>
              <a:latin typeface="Cambria"/>
              <a:cs typeface="Cambria"/>
            </a:endParaRPr>
          </a:p>
          <a:p>
            <a:pPr lvl="0" algn="l" defTabSz="457200" fontAlgn="auto">
              <a:spcBef>
                <a:spcPts val="600"/>
              </a:spcBef>
              <a:spcAft>
                <a:spcPts val="0"/>
              </a:spcAft>
              <a:buSzPct val="80000"/>
            </a:pPr>
            <a:endParaRPr lang="en-US" sz="1600" dirty="0">
              <a:solidFill>
                <a:srgbClr val="506E94">
                  <a:lumMod val="75000"/>
                </a:srgbClr>
              </a:solidFill>
              <a:latin typeface="Cambria"/>
              <a:cs typeface="Cambria"/>
            </a:endParaRPr>
          </a:p>
        </p:txBody>
      </p:sp>
      <p:sp>
        <p:nvSpPr>
          <p:cNvPr id="9" name="Rectangle 8"/>
          <p:cNvSpPr/>
          <p:nvPr/>
        </p:nvSpPr>
        <p:spPr>
          <a:xfrm rot="20685178">
            <a:off x="1630266" y="1246003"/>
            <a:ext cx="1212784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</p:txBody>
      </p:sp>
      <p:sp>
        <p:nvSpPr>
          <p:cNvPr id="10" name="Rectangle 1"/>
          <p:cNvSpPr>
            <a:spLocks/>
          </p:cNvSpPr>
          <p:nvPr/>
        </p:nvSpPr>
        <p:spPr bwMode="auto">
          <a:xfrm>
            <a:off x="297483" y="3889375"/>
            <a:ext cx="4227985" cy="266323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lvl="0" algn="just">
              <a:spcBef>
                <a:spcPts val="2000"/>
              </a:spcBef>
              <a:buSzPct val="80000"/>
              <a:defRPr/>
            </a:pPr>
            <a:r>
              <a:rPr lang="en-US" sz="1600" b="1" spc="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Year 2</a:t>
            </a: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</a:pPr>
            <a:endParaRPr lang="en-US" sz="1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framework assessment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(GUJ and TN)</a:t>
            </a:r>
          </a:p>
          <a:p>
            <a:pPr marL="742950" lvl="1" indent="-285750" algn="just">
              <a:buSzPct val="80000"/>
              <a:buFont typeface="Wingdings" charset="2"/>
              <a:buChar char="ü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Ports study </a:t>
            </a:r>
          </a:p>
          <a:p>
            <a:pPr marL="742950" lvl="1" indent="-285750" algn="just">
              <a:buSzPct val="80000"/>
              <a:buFont typeface="Wingdings" charset="2"/>
              <a:buChar char="ü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(supply chain etc.) study</a:t>
            </a: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EU-India R&amp;D 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initiated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offshore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in cooperation with NIWE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Chain, Port Infrastructure and Logistics  Study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conducted for Gujarat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Tamil Nadu</a:t>
            </a:r>
            <a:endParaRPr lang="en-US" sz="1400" dirty="0">
              <a:solidFill>
                <a:schemeClr val="tx1"/>
              </a:solidFill>
              <a:latin typeface="Cambria"/>
              <a:cs typeface="Cambria"/>
            </a:endParaRPr>
          </a:p>
          <a:p>
            <a:pPr lvl="0" algn="just" defTabSz="457200" fontAlgn="auto">
              <a:spcBef>
                <a:spcPts val="600"/>
              </a:spcBef>
              <a:spcAft>
                <a:spcPts val="0"/>
              </a:spcAft>
              <a:buSzPct val="80000"/>
            </a:pPr>
            <a:endParaRPr lang="en-US" sz="1600" dirty="0">
              <a:solidFill>
                <a:srgbClr val="506E94">
                  <a:lumMod val="75000"/>
                </a:srgbClr>
              </a:solidFill>
              <a:latin typeface="Cambria"/>
              <a:cs typeface="Cambria"/>
            </a:endParaRPr>
          </a:p>
          <a:p>
            <a:pPr lvl="0" algn="just" defTabSz="457200" fontAlgn="auto">
              <a:spcBef>
                <a:spcPts val="600"/>
              </a:spcBef>
              <a:spcAft>
                <a:spcPts val="0"/>
              </a:spcAft>
              <a:buSzPct val="80000"/>
            </a:pPr>
            <a:endParaRPr lang="en-US" sz="1600" dirty="0">
              <a:solidFill>
                <a:srgbClr val="506E94">
                  <a:lumMod val="75000"/>
                </a:srgbClr>
              </a:solidFill>
              <a:latin typeface="Cambria"/>
              <a:cs typeface="Cambria"/>
            </a:endParaRPr>
          </a:p>
        </p:txBody>
      </p:sp>
      <p:sp>
        <p:nvSpPr>
          <p:cNvPr id="11" name="Rectangle 10"/>
          <p:cNvSpPr/>
          <p:nvPr/>
        </p:nvSpPr>
        <p:spPr>
          <a:xfrm rot="20878605">
            <a:off x="1736286" y="4042353"/>
            <a:ext cx="1196347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8237" y="3921124"/>
            <a:ext cx="4230894" cy="26314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SzPct val="80000"/>
              <a:defRPr/>
            </a:pPr>
            <a:r>
              <a:rPr lang="en-US" sz="1600" b="1" spc="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Year </a:t>
            </a:r>
            <a:r>
              <a:rPr lang="en-US" sz="1600" b="1" spc="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 /5</a:t>
            </a:r>
          </a:p>
          <a:p>
            <a:pPr algn="just">
              <a:spcBef>
                <a:spcPts val="600"/>
              </a:spcBef>
              <a:buSzPct val="80000"/>
              <a:defRPr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Grid Integration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 </a:t>
            </a: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India’s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Offshore LiDAR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deployed (Gujarat)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 Offshore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Wind Outlook 2032 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Stakeholder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conclave </a:t>
            </a:r>
            <a:r>
              <a:rPr lang="en-US" sz="140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(Welcome!)</a:t>
            </a:r>
          </a:p>
          <a:p>
            <a:pPr marL="285750" indent="-285750" algn="just">
              <a:spcBef>
                <a:spcPts val="600"/>
              </a:spcBef>
              <a:buSzPct val="80000"/>
              <a:buFont typeface="Wingdings" charset="2"/>
              <a:buChar char="ü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Feasibility analysis for an Offshore wind farm in Gujarat and Tamil Nadu </a:t>
            </a:r>
          </a:p>
          <a:p>
            <a:pPr algn="just">
              <a:spcBef>
                <a:spcPts val="600"/>
              </a:spcBef>
              <a:buSzPct val="80000"/>
              <a:defRPr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878605">
            <a:off x="6167537" y="1156433"/>
            <a:ext cx="1196347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</a:p>
        </p:txBody>
      </p:sp>
      <p:sp>
        <p:nvSpPr>
          <p:cNvPr id="14" name="Rectangle 13"/>
          <p:cNvSpPr/>
          <p:nvPr/>
        </p:nvSpPr>
        <p:spPr>
          <a:xfrm rot="20888397">
            <a:off x="6319938" y="4043930"/>
            <a:ext cx="1196347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endParaRPr lang="en-US" sz="1400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0088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WIND_2015_Gujarat_PFR_V1-22 May 2015.1-page-00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0748">
            <a:off x="411762" y="323030"/>
            <a:ext cx="1943172" cy="274618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64626">
            <a:off x="3388240" y="302633"/>
            <a:ext cx="1940495" cy="271844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" y="6506770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rial"/>
                <a:cs typeface="Arial"/>
              </a:rPr>
              <a:t>All reports are </a:t>
            </a:r>
            <a:r>
              <a:rPr lang="en-US" sz="1400" dirty="0" smtClean="0">
                <a:latin typeface="Arial"/>
                <a:cs typeface="Arial"/>
              </a:rPr>
              <a:t>available </a:t>
            </a:r>
            <a:r>
              <a:rPr lang="en-US" sz="1400" dirty="0">
                <a:latin typeface="Arial"/>
                <a:cs typeface="Arial"/>
              </a:rPr>
              <a:t>for download from :</a:t>
            </a:r>
            <a:r>
              <a:rPr lang="en-US" sz="1400" b="1" dirty="0">
                <a:latin typeface="Arial"/>
                <a:cs typeface="Arial"/>
              </a:rPr>
              <a:t> </a:t>
            </a:r>
            <a:r>
              <a:rPr lang="en-US" sz="1400" b="1" dirty="0">
                <a:latin typeface="Arial"/>
                <a:cs typeface="Arial"/>
                <a:hlinkClick r:id="rId4"/>
              </a:rPr>
              <a:t>www.fowind.in</a:t>
            </a:r>
            <a:r>
              <a:rPr lang="en-US" sz="1400" b="1" dirty="0">
                <a:latin typeface="Arial"/>
                <a:cs typeface="Arial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81240">
            <a:off x="6147647" y="365073"/>
            <a:ext cx="2000413" cy="2692419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00476">
            <a:off x="633907" y="3517897"/>
            <a:ext cx="2041969" cy="2856088"/>
          </a:xfrm>
          <a:prstGeom prst="rect">
            <a:avLst/>
          </a:prstGeom>
          <a:ln>
            <a:solidFill>
              <a:schemeClr val="tx1">
                <a:alpha val="83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8975">
            <a:off x="3636187" y="3451680"/>
            <a:ext cx="2111375" cy="2929900"/>
          </a:xfrm>
          <a:prstGeom prst="rect">
            <a:avLst/>
          </a:prstGeom>
          <a:ln>
            <a:solidFill>
              <a:schemeClr val="tx1">
                <a:alpha val="84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61927">
            <a:off x="6603373" y="3449844"/>
            <a:ext cx="2033043" cy="2895334"/>
          </a:xfrm>
          <a:prstGeom prst="rect">
            <a:avLst/>
          </a:prstGeom>
          <a:ln>
            <a:solidFill>
              <a:schemeClr val="tx1">
                <a:alpha val="93000"/>
              </a:schemeClr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3166"/>
            <a:ext cx="9144000" cy="64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dirty="0">
                <a:latin typeface="Cambria" pitchFamily="18" charset="0"/>
                <a:ea typeface="+mj-ea"/>
                <a:cs typeface="Cambria"/>
                <a:sym typeface="Verdana" charset="0"/>
              </a:rPr>
              <a:t>Gujarat: Potential development zones </a:t>
            </a:r>
            <a:endParaRPr kumimoji="0" lang="en-I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Cambria"/>
              <a:sym typeface="Verdana" charset="0"/>
            </a:endParaRPr>
          </a:p>
        </p:txBody>
      </p:sp>
      <p:pic>
        <p:nvPicPr>
          <p:cNvPr id="13" name="Content Placeholder 4" descr="N:\109467_Offshore_FOWIND_India\Gujarat\Jpg\1410_SIS\HeatMap_Sites_Gujarat_11X17_007_141103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01"/>
            <a:ext cx="9144000" cy="5768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0" y="5103673"/>
            <a:ext cx="2866979" cy="175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FOWIND </a:t>
            </a:r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Feasibility 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Assessments in 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Zone A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- Gulf of </a:t>
            </a:r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Khambhat</a:t>
            </a:r>
          </a:p>
          <a:p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r>
              <a:rPr lang="en-I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FOWPI’s work is foccussed on Zone B</a:t>
            </a:r>
            <a:endParaRPr lang="en-IN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191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24053" cy="952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3166"/>
            <a:ext cx="9144000" cy="64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dirty="0">
                <a:latin typeface="Cambria" pitchFamily="18" charset="0"/>
                <a:ea typeface="+mj-ea"/>
                <a:cs typeface="Cambria"/>
                <a:sym typeface="Verdana" charset="0"/>
              </a:rPr>
              <a:t>Gujarat</a:t>
            </a:r>
            <a:r>
              <a:rPr lang="en-IN" sz="2400" dirty="0" smtClean="0">
                <a:latin typeface="Cambria" pitchFamily="18" charset="0"/>
                <a:ea typeface="+mj-ea"/>
                <a:cs typeface="Cambria"/>
                <a:sym typeface="Verdana" charset="0"/>
              </a:rPr>
              <a:t>: First Offshore Lidar Installation</a:t>
            </a:r>
            <a:endParaRPr kumimoji="0" lang="en-I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Cambria"/>
              <a:sym typeface="Verdana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9167" y="979829"/>
            <a:ext cx="39548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FOWIND 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worked with NIWE, the MNRE and NIOT to commission the LiDAR unit (Leosphere’s WindCube V2) in the Gulf </a:t>
            </a:r>
            <a:r>
              <a:rPr lang="en-I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of </a:t>
            </a:r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Khambhat on 2nd Nov 2017.</a:t>
            </a:r>
          </a:p>
          <a:p>
            <a:endParaRPr lang="en-IN" sz="1400" dirty="0" smtClean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Meteopole won the FOWIND supply tender and provided technical assistance during commissioning. </a:t>
            </a:r>
          </a:p>
          <a:p>
            <a:endParaRPr lang="en-IN" sz="14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  <a:p>
            <a:r>
              <a:rPr lang="en-IN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GPCL and GMB provided support with NOCs.</a:t>
            </a:r>
          </a:p>
          <a:p>
            <a:endParaRPr lang="en-IN" sz="16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52500"/>
            <a:ext cx="5189166" cy="593282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  <a:alpha val="73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8154" y="2834588"/>
            <a:ext cx="2851013" cy="2094400"/>
          </a:xfrm>
          <a:prstGeom prst="rect">
            <a:avLst/>
          </a:prstGeom>
          <a:ln w="12700" cmpd="sng">
            <a:solidFill>
              <a:schemeClr val="bg1"/>
            </a:solidFill>
          </a:ln>
        </p:spPr>
      </p:pic>
      <p:pic>
        <p:nvPicPr>
          <p:cNvPr id="5" name="Content Placeholder 4" descr="2017-11-01-PHOTO-00000077.jpg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2542" y="3308648"/>
            <a:ext cx="3723039" cy="3549351"/>
          </a:xfrm>
          <a:ln>
            <a:solidFill>
              <a:schemeClr val="tx1">
                <a:alpha val="62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531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52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53166"/>
            <a:ext cx="8686800" cy="64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400" dirty="0">
                <a:latin typeface="Cambria" pitchFamily="18" charset="0"/>
                <a:ea typeface="+mj-ea"/>
                <a:cs typeface="Cambria"/>
                <a:sym typeface="Verdana" charset="0"/>
              </a:rPr>
              <a:t>Tamil Nadu: Potential development zones </a:t>
            </a:r>
            <a:endParaRPr kumimoji="0" lang="en-IN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Cambria"/>
              <a:sym typeface="Verdana" charset="0"/>
            </a:endParaRPr>
          </a:p>
        </p:txBody>
      </p:sp>
      <p:pic>
        <p:nvPicPr>
          <p:cNvPr id="9" name="Content Placeholder 6" descr="C:\Users\rmen\Documents\FOWIND\GIS\TN deliverable\01-12-2014\HeatMap_NewSites_TamilNadu_11X17_010_141201.jpg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32" y="797487"/>
            <a:ext cx="5979455" cy="60605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364766" y="3370248"/>
            <a:ext cx="2322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FOWIND feasibility assessment focused on 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Zone A</a:t>
            </a:r>
            <a:r>
              <a:rPr lang="en-IN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- Gulf of Mannar</a:t>
            </a:r>
          </a:p>
        </p:txBody>
      </p:sp>
    </p:spTree>
    <p:extLst>
      <p:ext uri="{BB962C8B-B14F-4D97-AF65-F5344CB8AC3E}">
        <p14:creationId xmlns:p14="http://schemas.microsoft.com/office/powerpoint/2010/main" val="127693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4867</TotalTime>
  <Words>539</Words>
  <Application>Microsoft Macintosh PowerPoint</Application>
  <PresentationFormat>On-screen Show (4:3)</PresentationFormat>
  <Paragraphs>90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Background </vt:lpstr>
      <vt:lpstr> FOWIND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: FOWIND Project (Facilitating Offshore Wind In India)</dc:title>
  <dc:creator>Samrat Sengupta</dc:creator>
  <cp:lastModifiedBy>Shruti Shukla</cp:lastModifiedBy>
  <cp:revision>332</cp:revision>
  <dcterms:created xsi:type="dcterms:W3CDTF">2014-07-14T07:03:00Z</dcterms:created>
  <dcterms:modified xsi:type="dcterms:W3CDTF">2018-03-05T07:50:45Z</dcterms:modified>
</cp:coreProperties>
</file>